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  <p:sldMasterId id="2147483657" r:id="rId2"/>
    <p:sldMasterId id="2147483654" r:id="rId3"/>
  </p:sldMasterIdLst>
  <p:notesMasterIdLst>
    <p:notesMasterId r:id="rId23"/>
  </p:notesMasterIdLst>
  <p:sldIdLst>
    <p:sldId id="266" r:id="rId4"/>
    <p:sldId id="447" r:id="rId5"/>
    <p:sldId id="416" r:id="rId6"/>
    <p:sldId id="527" r:id="rId7"/>
    <p:sldId id="535" r:id="rId8"/>
    <p:sldId id="536" r:id="rId9"/>
    <p:sldId id="496" r:id="rId10"/>
    <p:sldId id="528" r:id="rId11"/>
    <p:sldId id="532" r:id="rId12"/>
    <p:sldId id="500" r:id="rId13"/>
    <p:sldId id="529" r:id="rId14"/>
    <p:sldId id="533" r:id="rId15"/>
    <p:sldId id="537" r:id="rId16"/>
    <p:sldId id="538" r:id="rId17"/>
    <p:sldId id="526" r:id="rId18"/>
    <p:sldId id="530" r:id="rId19"/>
    <p:sldId id="506" r:id="rId20"/>
    <p:sldId id="531" r:id="rId21"/>
    <p:sldId id="52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81"/>
    <a:srgbClr val="F5F5F5"/>
    <a:srgbClr val="5F71B1"/>
    <a:srgbClr val="3E50B4"/>
    <a:srgbClr val="303E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07" autoAdjust="0"/>
    <p:restoredTop sz="97731"/>
  </p:normalViewPr>
  <p:slideViewPr>
    <p:cSldViewPr snapToGrid="0" showGuides="1">
      <p:cViewPr varScale="1">
        <p:scale>
          <a:sx n="67" d="100"/>
          <a:sy n="67" d="100"/>
        </p:scale>
        <p:origin x="744" y="6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3E2D55-D778-AF4A-8B1C-E3ACFFEFA0CD}" type="datetimeFigureOut">
              <a:rPr lang="en-US" smtClean="0"/>
              <a:t>12/17/2015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0503B6-F4CD-DE49-AB30-479371E85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385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0503B6-F4CD-DE49-AB30-479371E8558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23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0503B6-F4CD-DE49-AB30-479371E8558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526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0503B6-F4CD-DE49-AB30-479371E8558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418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0503B6-F4CD-DE49-AB30-479371E8558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264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0503B6-F4CD-DE49-AB30-479371E8558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4461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0503B6-F4CD-DE49-AB30-479371E8558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6349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0503B6-F4CD-DE49-AB30-479371E8558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894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7" Type="http://schemas.openxmlformats.org/officeDocument/2006/relationships/slide" Target="../slides/slide17.xml"/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2.xml"/><Relationship Id="rId6" Type="http://schemas.openxmlformats.org/officeDocument/2006/relationships/slide" Target="../slides/slide15.xml"/><Relationship Id="rId5" Type="http://schemas.openxmlformats.org/officeDocument/2006/relationships/slide" Target="../slides/slide10.xml"/><Relationship Id="rId4" Type="http://schemas.openxmlformats.org/officeDocument/2006/relationships/slide" Target="../slides/slide7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7" Type="http://schemas.openxmlformats.org/officeDocument/2006/relationships/slide" Target="../slides/slide17.xml"/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2.xml"/><Relationship Id="rId6" Type="http://schemas.openxmlformats.org/officeDocument/2006/relationships/slide" Target="../slides/slide15.xml"/><Relationship Id="rId5" Type="http://schemas.openxmlformats.org/officeDocument/2006/relationships/slide" Target="../slides/slide10.xml"/><Relationship Id="rId4" Type="http://schemas.openxmlformats.org/officeDocument/2006/relationships/slide" Target="../slides/slide7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7" Type="http://schemas.openxmlformats.org/officeDocument/2006/relationships/slide" Target="../slides/slide17.xml"/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2.xml"/><Relationship Id="rId6" Type="http://schemas.openxmlformats.org/officeDocument/2006/relationships/slide" Target="../slides/slide15.xml"/><Relationship Id="rId5" Type="http://schemas.openxmlformats.org/officeDocument/2006/relationships/slide" Target="../slides/slide10.xml"/><Relationship Id="rId4" Type="http://schemas.openxmlformats.org/officeDocument/2006/relationships/slide" Target="../slides/slide7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7" Type="http://schemas.openxmlformats.org/officeDocument/2006/relationships/slide" Target="../slides/slide17.xml"/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2.xml"/><Relationship Id="rId6" Type="http://schemas.openxmlformats.org/officeDocument/2006/relationships/slide" Target="../slides/slide15.xml"/><Relationship Id="rId5" Type="http://schemas.openxmlformats.org/officeDocument/2006/relationships/slide" Target="../slides/slide10.xml"/><Relationship Id="rId4" Type="http://schemas.openxmlformats.org/officeDocument/2006/relationships/slide" Target="../slides/slide7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.xml"/><Relationship Id="rId7" Type="http://schemas.openxmlformats.org/officeDocument/2006/relationships/slide" Target="../slides/slide15.xml"/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2.xml"/><Relationship Id="rId6" Type="http://schemas.openxmlformats.org/officeDocument/2006/relationships/slide" Target="../slides/slide3.xml"/><Relationship Id="rId5" Type="http://schemas.openxmlformats.org/officeDocument/2006/relationships/slide" Target="../slides/slide17.xml"/><Relationship Id="rId4" Type="http://schemas.openxmlformats.org/officeDocument/2006/relationships/slide" Target="../slides/slide1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7" Type="http://schemas.openxmlformats.org/officeDocument/2006/relationships/slide" Target="../slides/slide17.xml"/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2.xml"/><Relationship Id="rId6" Type="http://schemas.openxmlformats.org/officeDocument/2006/relationships/slide" Target="../slides/slide15.xml"/><Relationship Id="rId5" Type="http://schemas.openxmlformats.org/officeDocument/2006/relationships/slide" Target="../slides/slide10.xml"/><Relationship Id="rId4" Type="http://schemas.openxmlformats.org/officeDocument/2006/relationships/slide" Target="../slides/slide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04865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ection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26941" y="573317"/>
            <a:ext cx="11230421" cy="431020"/>
          </a:xfrm>
          <a:prstGeom prst="rect">
            <a:avLst/>
          </a:prstGeom>
        </p:spPr>
        <p:txBody>
          <a:bodyPr/>
          <a:lstStyle>
            <a:lvl1pPr algn="l">
              <a:defRPr sz="2400" b="0" i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" name="TextBox 1">
            <a:hlinkClick r:id="rId2" action="ppaction://hlinksldjump"/>
          </p:cNvPr>
          <p:cNvSpPr txBox="1"/>
          <p:nvPr userDrawn="1"/>
        </p:nvSpPr>
        <p:spPr>
          <a:xfrm>
            <a:off x="526941" y="1232611"/>
            <a:ext cx="1645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pc="160" dirty="0" smtClean="0">
                <a:solidFill>
                  <a:schemeClr val="bg1"/>
                </a:solidFill>
                <a:latin typeface="Noto Sans" charset="0"/>
                <a:ea typeface="Noto Sans" charset="0"/>
                <a:cs typeface="Noto Sans" charset="0"/>
              </a:rPr>
              <a:t>OUTLINE</a:t>
            </a:r>
            <a:endParaRPr lang="en-US" sz="1000" spc="160" dirty="0">
              <a:solidFill>
                <a:schemeClr val="bg1"/>
              </a:solidFill>
              <a:latin typeface="Noto Sans" charset="0"/>
              <a:ea typeface="Noto Sans" charset="0"/>
              <a:cs typeface="Noto Sans" charset="0"/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526941" y="1609020"/>
            <a:ext cx="1645920" cy="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hlinkClick r:id="rId3" action="ppaction://hlinksldjump"/>
          </p:cNvPr>
          <p:cNvSpPr txBox="1"/>
          <p:nvPr userDrawn="1"/>
        </p:nvSpPr>
        <p:spPr>
          <a:xfrm>
            <a:off x="2170455" y="1208910"/>
            <a:ext cx="1645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pc="16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INTRODUCTION</a:t>
            </a:r>
            <a:r>
              <a:rPr lang="en-US" sz="1000" spc="160" baseline="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 AND APPLICATION</a:t>
            </a:r>
            <a:endParaRPr lang="en-US" sz="1000" spc="160" dirty="0">
              <a:solidFill>
                <a:schemeClr val="accent3">
                  <a:lumMod val="60000"/>
                  <a:lumOff val="40000"/>
                </a:schemeClr>
              </a:solidFill>
              <a:latin typeface="Noto Sans" charset="0"/>
              <a:ea typeface="Noto Sans" charset="0"/>
              <a:cs typeface="Noto Sans" charset="0"/>
            </a:endParaRPr>
          </a:p>
        </p:txBody>
      </p:sp>
      <p:sp>
        <p:nvSpPr>
          <p:cNvPr id="13" name="TextBox 12">
            <a:hlinkClick r:id="rId4" action="ppaction://hlinksldjump"/>
          </p:cNvPr>
          <p:cNvSpPr txBox="1"/>
          <p:nvPr userDrawn="1"/>
        </p:nvSpPr>
        <p:spPr>
          <a:xfrm>
            <a:off x="3813969" y="1086836"/>
            <a:ext cx="16459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pc="16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REQUIREMENTS AND SOLUTION ARCHITECTURE</a:t>
            </a:r>
            <a:endParaRPr lang="en-US" sz="1000" spc="160" dirty="0">
              <a:solidFill>
                <a:schemeClr val="accent3">
                  <a:lumMod val="60000"/>
                  <a:lumOff val="40000"/>
                </a:schemeClr>
              </a:solidFill>
              <a:latin typeface="Noto Sans" charset="0"/>
              <a:ea typeface="Noto Sans" charset="0"/>
              <a:cs typeface="Noto Sans" charset="0"/>
            </a:endParaRPr>
          </a:p>
        </p:txBody>
      </p:sp>
      <p:sp>
        <p:nvSpPr>
          <p:cNvPr id="14" name="TextBox 13">
            <a:hlinkClick r:id="rId5" action="ppaction://hlinksldjump"/>
          </p:cNvPr>
          <p:cNvSpPr txBox="1"/>
          <p:nvPr userDrawn="1"/>
        </p:nvSpPr>
        <p:spPr>
          <a:xfrm>
            <a:off x="5393155" y="1202304"/>
            <a:ext cx="1767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pc="16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SOFTWARE</a:t>
            </a:r>
            <a:r>
              <a:rPr lang="en-US" sz="1000" spc="160" baseline="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 AND HARDWARE DESIGN</a:t>
            </a:r>
            <a:endParaRPr lang="en-US" sz="1000" spc="160" dirty="0">
              <a:solidFill>
                <a:schemeClr val="accent3">
                  <a:lumMod val="60000"/>
                  <a:lumOff val="40000"/>
                </a:schemeClr>
              </a:solidFill>
              <a:latin typeface="Noto Sans" charset="0"/>
              <a:ea typeface="Noto Sans" charset="0"/>
              <a:cs typeface="Noto Sans" charset="0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19019" y="1346522"/>
            <a:ext cx="725296" cy="365125"/>
          </a:xfrm>
          <a:prstGeom prst="rect">
            <a:avLst/>
          </a:prstGeom>
        </p:spPr>
        <p:txBody>
          <a:bodyPr anchor="ctr"/>
          <a:lstStyle>
            <a:lvl1pPr algn="ctr">
              <a:defRPr sz="1600" b="0" i="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fld id="{936C95AE-7298-45E1-9514-94AFF5BED8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>
            <a:hlinkClick r:id="rId6" action="ppaction://hlinksldjump"/>
          </p:cNvPr>
          <p:cNvSpPr txBox="1"/>
          <p:nvPr userDrawn="1"/>
        </p:nvSpPr>
        <p:spPr>
          <a:xfrm>
            <a:off x="7093779" y="1232608"/>
            <a:ext cx="1645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pc="16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FUNCTIONAL</a:t>
            </a:r>
            <a:r>
              <a:rPr lang="en-US" sz="1000" spc="160" baseline="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 V&amp;V</a:t>
            </a:r>
            <a:endParaRPr lang="en-US" sz="1000" spc="160" dirty="0">
              <a:solidFill>
                <a:schemeClr val="accent3">
                  <a:lumMod val="60000"/>
                  <a:lumOff val="40000"/>
                </a:schemeClr>
              </a:solidFill>
              <a:latin typeface="Noto Sans" charset="0"/>
              <a:ea typeface="Noto Sans" charset="0"/>
              <a:cs typeface="Noto Sans" charset="0"/>
            </a:endParaRPr>
          </a:p>
        </p:txBody>
      </p:sp>
      <p:sp>
        <p:nvSpPr>
          <p:cNvPr id="11" name="TextBox 10">
            <a:hlinkClick r:id="rId7" action="ppaction://hlinksldjump"/>
          </p:cNvPr>
          <p:cNvSpPr txBox="1"/>
          <p:nvPr userDrawn="1"/>
        </p:nvSpPr>
        <p:spPr>
          <a:xfrm>
            <a:off x="8742105" y="1232608"/>
            <a:ext cx="1645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pc="16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CONCLUSIONS</a:t>
            </a:r>
            <a:endParaRPr lang="en-US" sz="1000" spc="160" dirty="0">
              <a:solidFill>
                <a:schemeClr val="accent3">
                  <a:lumMod val="60000"/>
                  <a:lumOff val="40000"/>
                </a:schemeClr>
              </a:solidFill>
              <a:latin typeface="Noto Sans" charset="0"/>
              <a:ea typeface="Noto Sans" charset="0"/>
              <a:cs typeface="Noto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991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ect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26941" y="573317"/>
            <a:ext cx="11230421" cy="431020"/>
          </a:xfrm>
          <a:prstGeom prst="rect">
            <a:avLst/>
          </a:prstGeom>
        </p:spPr>
        <p:txBody>
          <a:bodyPr/>
          <a:lstStyle>
            <a:lvl1pPr algn="l">
              <a:defRPr sz="2400" b="0" i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" name="TextBox 1">
            <a:hlinkClick r:id="rId2" action="ppaction://hlinksldjump"/>
          </p:cNvPr>
          <p:cNvSpPr txBox="1"/>
          <p:nvPr userDrawn="1"/>
        </p:nvSpPr>
        <p:spPr>
          <a:xfrm>
            <a:off x="526941" y="1232611"/>
            <a:ext cx="1645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pc="16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OUTLINE</a:t>
            </a:r>
            <a:endParaRPr lang="en-US" sz="1000" spc="160" dirty="0">
              <a:solidFill>
                <a:schemeClr val="accent3">
                  <a:lumMod val="60000"/>
                  <a:lumOff val="40000"/>
                </a:schemeClr>
              </a:solidFill>
              <a:latin typeface="Noto Sans" charset="0"/>
              <a:ea typeface="Noto Sans" charset="0"/>
              <a:cs typeface="Noto Sans" charset="0"/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170455" y="1609020"/>
            <a:ext cx="1645920" cy="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hlinkClick r:id="rId3" action="ppaction://hlinksldjump"/>
          </p:cNvPr>
          <p:cNvSpPr txBox="1"/>
          <p:nvPr userDrawn="1"/>
        </p:nvSpPr>
        <p:spPr>
          <a:xfrm>
            <a:off x="2170455" y="1208910"/>
            <a:ext cx="1645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pc="160" dirty="0" smtClean="0">
                <a:solidFill>
                  <a:schemeClr val="bg1"/>
                </a:solidFill>
                <a:latin typeface="Noto Sans" charset="0"/>
                <a:ea typeface="Noto Sans" charset="0"/>
                <a:cs typeface="Noto Sans" charset="0"/>
              </a:rPr>
              <a:t>INTRODUCTION</a:t>
            </a:r>
            <a:r>
              <a:rPr lang="en-US" sz="1000" spc="160" baseline="0" dirty="0" smtClean="0">
                <a:solidFill>
                  <a:schemeClr val="bg1"/>
                </a:solidFill>
                <a:latin typeface="Noto Sans" charset="0"/>
                <a:ea typeface="Noto Sans" charset="0"/>
                <a:cs typeface="Noto Sans" charset="0"/>
              </a:rPr>
              <a:t> AND APPLICATION</a:t>
            </a:r>
            <a:endParaRPr lang="en-US" sz="1000" spc="160" dirty="0">
              <a:solidFill>
                <a:schemeClr val="bg1"/>
              </a:solidFill>
              <a:latin typeface="Noto Sans" charset="0"/>
              <a:ea typeface="Noto Sans" charset="0"/>
              <a:cs typeface="Noto Sans" charset="0"/>
            </a:endParaRPr>
          </a:p>
        </p:txBody>
      </p:sp>
      <p:sp>
        <p:nvSpPr>
          <p:cNvPr id="13" name="TextBox 12">
            <a:hlinkClick r:id="rId4" action="ppaction://hlinksldjump"/>
          </p:cNvPr>
          <p:cNvSpPr txBox="1"/>
          <p:nvPr userDrawn="1"/>
        </p:nvSpPr>
        <p:spPr>
          <a:xfrm>
            <a:off x="3813969" y="1086836"/>
            <a:ext cx="16459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pc="16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REQUIREMENTS AND SOLUTION ARCHITECTURE</a:t>
            </a:r>
            <a:endParaRPr lang="en-US" sz="1000" spc="160" dirty="0">
              <a:solidFill>
                <a:schemeClr val="accent3">
                  <a:lumMod val="60000"/>
                  <a:lumOff val="40000"/>
                </a:schemeClr>
              </a:solidFill>
              <a:latin typeface="Noto Sans" charset="0"/>
              <a:ea typeface="Noto Sans" charset="0"/>
              <a:cs typeface="Noto Sans" charset="0"/>
            </a:endParaRPr>
          </a:p>
        </p:txBody>
      </p:sp>
      <p:sp>
        <p:nvSpPr>
          <p:cNvPr id="14" name="TextBox 13">
            <a:hlinkClick r:id="rId5" action="ppaction://hlinksldjump"/>
          </p:cNvPr>
          <p:cNvSpPr txBox="1"/>
          <p:nvPr userDrawn="1"/>
        </p:nvSpPr>
        <p:spPr>
          <a:xfrm>
            <a:off x="5393155" y="1202304"/>
            <a:ext cx="1767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pc="16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SOFTWARE</a:t>
            </a:r>
            <a:r>
              <a:rPr lang="en-US" sz="1000" spc="160" baseline="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 AND HARDWARE DESIGN</a:t>
            </a:r>
            <a:endParaRPr lang="en-US" sz="1000" spc="160" dirty="0">
              <a:solidFill>
                <a:schemeClr val="accent3">
                  <a:lumMod val="60000"/>
                  <a:lumOff val="40000"/>
                </a:schemeClr>
              </a:solidFill>
              <a:latin typeface="Noto Sans" charset="0"/>
              <a:ea typeface="Noto Sans" charset="0"/>
              <a:cs typeface="Noto Sans" charset="0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19019" y="1346522"/>
            <a:ext cx="725296" cy="365125"/>
          </a:xfrm>
          <a:prstGeom prst="rect">
            <a:avLst/>
          </a:prstGeom>
        </p:spPr>
        <p:txBody>
          <a:bodyPr anchor="ctr"/>
          <a:lstStyle>
            <a:lvl1pPr algn="ctr">
              <a:defRPr sz="1600" b="0" i="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fld id="{936C95AE-7298-45E1-9514-94AFF5BED8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>
            <a:hlinkClick r:id="rId6" action="ppaction://hlinksldjump"/>
          </p:cNvPr>
          <p:cNvSpPr txBox="1"/>
          <p:nvPr userDrawn="1"/>
        </p:nvSpPr>
        <p:spPr>
          <a:xfrm>
            <a:off x="7093779" y="1232608"/>
            <a:ext cx="1645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pc="16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FUNCTIONAL</a:t>
            </a:r>
            <a:r>
              <a:rPr lang="en-US" sz="1000" spc="160" baseline="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 V&amp;V</a:t>
            </a:r>
            <a:endParaRPr lang="en-US" sz="1000" spc="160" dirty="0">
              <a:solidFill>
                <a:schemeClr val="accent3">
                  <a:lumMod val="60000"/>
                  <a:lumOff val="40000"/>
                </a:schemeClr>
              </a:solidFill>
              <a:latin typeface="Noto Sans" charset="0"/>
              <a:ea typeface="Noto Sans" charset="0"/>
              <a:cs typeface="Noto Sans" charset="0"/>
            </a:endParaRPr>
          </a:p>
        </p:txBody>
      </p:sp>
      <p:sp>
        <p:nvSpPr>
          <p:cNvPr id="11" name="TextBox 10">
            <a:hlinkClick r:id="rId7" action="ppaction://hlinksldjump"/>
          </p:cNvPr>
          <p:cNvSpPr txBox="1"/>
          <p:nvPr userDrawn="1"/>
        </p:nvSpPr>
        <p:spPr>
          <a:xfrm>
            <a:off x="8742105" y="1232608"/>
            <a:ext cx="1645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pc="16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CONCLUSIONS</a:t>
            </a:r>
            <a:endParaRPr lang="en-US" sz="1000" spc="160" dirty="0">
              <a:solidFill>
                <a:schemeClr val="accent3">
                  <a:lumMod val="60000"/>
                  <a:lumOff val="40000"/>
                </a:schemeClr>
              </a:solidFill>
              <a:latin typeface="Noto Sans" charset="0"/>
              <a:ea typeface="Noto Sans" charset="0"/>
              <a:cs typeface="Noto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2892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ection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26941" y="573317"/>
            <a:ext cx="11230421" cy="431020"/>
          </a:xfrm>
          <a:prstGeom prst="rect">
            <a:avLst/>
          </a:prstGeom>
        </p:spPr>
        <p:txBody>
          <a:bodyPr/>
          <a:lstStyle>
            <a:lvl1pPr algn="l">
              <a:defRPr sz="2400" b="0" i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19019" y="1346522"/>
            <a:ext cx="725296" cy="365125"/>
          </a:xfrm>
          <a:prstGeom prst="rect">
            <a:avLst/>
          </a:prstGeom>
        </p:spPr>
        <p:txBody>
          <a:bodyPr anchor="ctr"/>
          <a:lstStyle>
            <a:lvl1pPr algn="ctr">
              <a:defRPr sz="1600" b="0" i="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fld id="{936C95AE-7298-45E1-9514-94AFF5BED8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TextBox 21">
            <a:hlinkClick r:id="rId2" action="ppaction://hlinksldjump"/>
          </p:cNvPr>
          <p:cNvSpPr txBox="1"/>
          <p:nvPr userDrawn="1"/>
        </p:nvSpPr>
        <p:spPr>
          <a:xfrm>
            <a:off x="526941" y="1232611"/>
            <a:ext cx="1645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pc="16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OUTLINE</a:t>
            </a:r>
            <a:endParaRPr lang="en-US" sz="1000" spc="160" dirty="0">
              <a:solidFill>
                <a:schemeClr val="accent3">
                  <a:lumMod val="60000"/>
                  <a:lumOff val="40000"/>
                </a:schemeClr>
              </a:solidFill>
              <a:latin typeface="Noto Sans" charset="0"/>
              <a:ea typeface="Noto Sans" charset="0"/>
              <a:cs typeface="Noto Sans" charset="0"/>
            </a:endParaRPr>
          </a:p>
        </p:txBody>
      </p:sp>
      <p:sp>
        <p:nvSpPr>
          <p:cNvPr id="23" name="TextBox 22">
            <a:hlinkClick r:id="rId3" action="ppaction://hlinksldjump"/>
          </p:cNvPr>
          <p:cNvSpPr txBox="1"/>
          <p:nvPr userDrawn="1"/>
        </p:nvSpPr>
        <p:spPr>
          <a:xfrm>
            <a:off x="2170455" y="1208910"/>
            <a:ext cx="1645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pc="16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INTRODUCTION</a:t>
            </a:r>
            <a:r>
              <a:rPr lang="en-US" sz="1000" spc="160" baseline="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 AND APPLICATION</a:t>
            </a:r>
            <a:endParaRPr lang="en-US" sz="1000" spc="160" dirty="0">
              <a:solidFill>
                <a:schemeClr val="accent3">
                  <a:lumMod val="60000"/>
                  <a:lumOff val="40000"/>
                </a:schemeClr>
              </a:solidFill>
              <a:latin typeface="Noto Sans" charset="0"/>
              <a:ea typeface="Noto Sans" charset="0"/>
              <a:cs typeface="Noto Sans" charset="0"/>
            </a:endParaRPr>
          </a:p>
        </p:txBody>
      </p:sp>
      <p:sp>
        <p:nvSpPr>
          <p:cNvPr id="24" name="TextBox 23">
            <a:hlinkClick r:id="rId4" action="ppaction://hlinksldjump"/>
          </p:cNvPr>
          <p:cNvSpPr txBox="1"/>
          <p:nvPr userDrawn="1"/>
        </p:nvSpPr>
        <p:spPr>
          <a:xfrm>
            <a:off x="3813969" y="1086836"/>
            <a:ext cx="16459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pc="160" dirty="0" smtClean="0">
                <a:solidFill>
                  <a:schemeClr val="bg1"/>
                </a:solidFill>
                <a:latin typeface="Noto Sans" charset="0"/>
                <a:ea typeface="Noto Sans" charset="0"/>
                <a:cs typeface="Noto Sans" charset="0"/>
              </a:rPr>
              <a:t>REQUIREMENTS AND SOLUTION ARCHITECTURE</a:t>
            </a:r>
            <a:endParaRPr lang="en-US" sz="1000" spc="160" dirty="0">
              <a:solidFill>
                <a:schemeClr val="bg1"/>
              </a:solidFill>
              <a:latin typeface="Noto Sans" charset="0"/>
              <a:ea typeface="Noto Sans" charset="0"/>
              <a:cs typeface="Noto Sans" charset="0"/>
            </a:endParaRPr>
          </a:p>
        </p:txBody>
      </p:sp>
      <p:sp>
        <p:nvSpPr>
          <p:cNvPr id="25" name="TextBox 24">
            <a:hlinkClick r:id="rId5" action="ppaction://hlinksldjump"/>
          </p:cNvPr>
          <p:cNvSpPr txBox="1"/>
          <p:nvPr userDrawn="1"/>
        </p:nvSpPr>
        <p:spPr>
          <a:xfrm>
            <a:off x="5393155" y="1202304"/>
            <a:ext cx="1767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pc="16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SOFTWARE</a:t>
            </a:r>
            <a:r>
              <a:rPr lang="en-US" sz="1000" spc="160" baseline="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 AND HARDWARE DESIGN</a:t>
            </a:r>
            <a:endParaRPr lang="en-US" sz="1000" spc="160" dirty="0">
              <a:solidFill>
                <a:schemeClr val="accent3">
                  <a:lumMod val="60000"/>
                  <a:lumOff val="40000"/>
                </a:schemeClr>
              </a:solidFill>
              <a:latin typeface="Noto Sans" charset="0"/>
              <a:ea typeface="Noto Sans" charset="0"/>
              <a:cs typeface="Noto Sans" charset="0"/>
            </a:endParaRPr>
          </a:p>
        </p:txBody>
      </p:sp>
      <p:sp>
        <p:nvSpPr>
          <p:cNvPr id="26" name="TextBox 25">
            <a:hlinkClick r:id="rId6" action="ppaction://hlinksldjump"/>
          </p:cNvPr>
          <p:cNvSpPr txBox="1"/>
          <p:nvPr userDrawn="1"/>
        </p:nvSpPr>
        <p:spPr>
          <a:xfrm>
            <a:off x="7093779" y="1232608"/>
            <a:ext cx="1645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pc="16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FUNCTIONAL</a:t>
            </a:r>
            <a:r>
              <a:rPr lang="en-US" sz="1000" spc="160" baseline="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 V&amp;V</a:t>
            </a:r>
            <a:endParaRPr lang="en-US" sz="1000" spc="160" dirty="0">
              <a:solidFill>
                <a:schemeClr val="accent3">
                  <a:lumMod val="60000"/>
                  <a:lumOff val="40000"/>
                </a:schemeClr>
              </a:solidFill>
              <a:latin typeface="Noto Sans" charset="0"/>
              <a:ea typeface="Noto Sans" charset="0"/>
              <a:cs typeface="Noto Sans" charset="0"/>
            </a:endParaRPr>
          </a:p>
        </p:txBody>
      </p:sp>
      <p:sp>
        <p:nvSpPr>
          <p:cNvPr id="27" name="TextBox 26">
            <a:hlinkClick r:id="rId7" action="ppaction://hlinksldjump"/>
          </p:cNvPr>
          <p:cNvSpPr txBox="1"/>
          <p:nvPr userDrawn="1"/>
        </p:nvSpPr>
        <p:spPr>
          <a:xfrm>
            <a:off x="8742105" y="1232608"/>
            <a:ext cx="1645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pc="16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CONCLUSIONS</a:t>
            </a:r>
            <a:endParaRPr lang="en-US" sz="1000" spc="160" dirty="0">
              <a:solidFill>
                <a:schemeClr val="accent3">
                  <a:lumMod val="60000"/>
                  <a:lumOff val="40000"/>
                </a:schemeClr>
              </a:solidFill>
              <a:latin typeface="Noto Sans" charset="0"/>
              <a:ea typeface="Noto Sans" charset="0"/>
              <a:cs typeface="Noto Sans" charset="0"/>
            </a:endParaRPr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3813969" y="1609020"/>
            <a:ext cx="1645920" cy="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67883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ection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26941" y="573317"/>
            <a:ext cx="11230421" cy="431020"/>
          </a:xfrm>
          <a:prstGeom prst="rect">
            <a:avLst/>
          </a:prstGeom>
        </p:spPr>
        <p:txBody>
          <a:bodyPr/>
          <a:lstStyle>
            <a:lvl1pPr algn="l">
              <a:defRPr sz="2400" b="0" i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19019" y="1346522"/>
            <a:ext cx="725296" cy="365125"/>
          </a:xfrm>
          <a:prstGeom prst="rect">
            <a:avLst/>
          </a:prstGeom>
        </p:spPr>
        <p:txBody>
          <a:bodyPr anchor="ctr"/>
          <a:lstStyle>
            <a:lvl1pPr algn="ctr">
              <a:defRPr sz="1600" b="0" i="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fld id="{936C95AE-7298-45E1-9514-94AFF5BED8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>
            <a:hlinkClick r:id="rId2" action="ppaction://hlinksldjump"/>
          </p:cNvPr>
          <p:cNvSpPr txBox="1"/>
          <p:nvPr userDrawn="1"/>
        </p:nvSpPr>
        <p:spPr>
          <a:xfrm>
            <a:off x="526941" y="1232611"/>
            <a:ext cx="1645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pc="16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OUTLINE</a:t>
            </a:r>
            <a:endParaRPr lang="en-US" sz="1000" spc="160" dirty="0">
              <a:solidFill>
                <a:schemeClr val="accent3">
                  <a:lumMod val="60000"/>
                  <a:lumOff val="40000"/>
                </a:schemeClr>
              </a:solidFill>
              <a:latin typeface="Noto Sans" charset="0"/>
              <a:ea typeface="Noto Sans" charset="0"/>
              <a:cs typeface="Noto Sans" charset="0"/>
            </a:endParaRPr>
          </a:p>
        </p:txBody>
      </p:sp>
      <p:sp>
        <p:nvSpPr>
          <p:cNvPr id="13" name="TextBox 12">
            <a:hlinkClick r:id="rId3" action="ppaction://hlinksldjump"/>
          </p:cNvPr>
          <p:cNvSpPr txBox="1"/>
          <p:nvPr userDrawn="1"/>
        </p:nvSpPr>
        <p:spPr>
          <a:xfrm>
            <a:off x="2170455" y="1208910"/>
            <a:ext cx="1645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pc="16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INTRODUCTION</a:t>
            </a:r>
            <a:r>
              <a:rPr lang="en-US" sz="1000" spc="160" baseline="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 AND APPLICATION</a:t>
            </a:r>
            <a:endParaRPr lang="en-US" sz="1000" spc="160" dirty="0">
              <a:solidFill>
                <a:schemeClr val="accent3">
                  <a:lumMod val="60000"/>
                  <a:lumOff val="40000"/>
                </a:schemeClr>
              </a:solidFill>
              <a:latin typeface="Noto Sans" charset="0"/>
              <a:ea typeface="Noto Sans" charset="0"/>
              <a:cs typeface="Noto Sans" charset="0"/>
            </a:endParaRPr>
          </a:p>
        </p:txBody>
      </p:sp>
      <p:sp>
        <p:nvSpPr>
          <p:cNvPr id="14" name="TextBox 13">
            <a:hlinkClick r:id="rId4" action="ppaction://hlinksldjump"/>
          </p:cNvPr>
          <p:cNvSpPr txBox="1"/>
          <p:nvPr userDrawn="1"/>
        </p:nvSpPr>
        <p:spPr>
          <a:xfrm>
            <a:off x="3813969" y="1086836"/>
            <a:ext cx="16459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pc="16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REQUIREMENTS AND SOLUTION ARCHITECTURE</a:t>
            </a:r>
            <a:endParaRPr lang="en-US" sz="1000" spc="160" dirty="0">
              <a:solidFill>
                <a:schemeClr val="accent3">
                  <a:lumMod val="60000"/>
                  <a:lumOff val="40000"/>
                </a:schemeClr>
              </a:solidFill>
              <a:latin typeface="Noto Sans" charset="0"/>
              <a:ea typeface="Noto Sans" charset="0"/>
              <a:cs typeface="Noto Sans" charset="0"/>
            </a:endParaRPr>
          </a:p>
        </p:txBody>
      </p:sp>
      <p:sp>
        <p:nvSpPr>
          <p:cNvPr id="19" name="TextBox 18">
            <a:hlinkClick r:id="rId5" action="ppaction://hlinksldjump"/>
          </p:cNvPr>
          <p:cNvSpPr txBox="1"/>
          <p:nvPr userDrawn="1"/>
        </p:nvSpPr>
        <p:spPr>
          <a:xfrm>
            <a:off x="5393155" y="1202304"/>
            <a:ext cx="1767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pc="160" dirty="0" smtClean="0">
                <a:solidFill>
                  <a:schemeClr val="bg1"/>
                </a:solidFill>
                <a:latin typeface="Noto Sans" charset="0"/>
                <a:ea typeface="Noto Sans" charset="0"/>
                <a:cs typeface="Noto Sans" charset="0"/>
              </a:rPr>
              <a:t>SOFTWARE</a:t>
            </a:r>
            <a:r>
              <a:rPr lang="en-US" sz="1000" spc="160" baseline="0" dirty="0" smtClean="0">
                <a:solidFill>
                  <a:schemeClr val="bg1"/>
                </a:solidFill>
                <a:latin typeface="Noto Sans" charset="0"/>
                <a:ea typeface="Noto Sans" charset="0"/>
                <a:cs typeface="Noto Sans" charset="0"/>
              </a:rPr>
              <a:t> AND HARDWARE DESIGN</a:t>
            </a:r>
            <a:endParaRPr lang="en-US" sz="1000" spc="160" dirty="0">
              <a:solidFill>
                <a:schemeClr val="bg1"/>
              </a:solidFill>
              <a:latin typeface="Noto Sans" charset="0"/>
              <a:ea typeface="Noto Sans" charset="0"/>
              <a:cs typeface="Noto Sans" charset="0"/>
            </a:endParaRPr>
          </a:p>
        </p:txBody>
      </p:sp>
      <p:sp>
        <p:nvSpPr>
          <p:cNvPr id="20" name="TextBox 19">
            <a:hlinkClick r:id="rId6" action="ppaction://hlinksldjump"/>
          </p:cNvPr>
          <p:cNvSpPr txBox="1"/>
          <p:nvPr userDrawn="1"/>
        </p:nvSpPr>
        <p:spPr>
          <a:xfrm>
            <a:off x="7093779" y="1232608"/>
            <a:ext cx="1645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pc="16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FUNCTIONAL</a:t>
            </a:r>
            <a:r>
              <a:rPr lang="en-US" sz="1000" spc="160" baseline="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 V&amp;V</a:t>
            </a:r>
            <a:endParaRPr lang="en-US" sz="1000" spc="160" dirty="0">
              <a:solidFill>
                <a:schemeClr val="accent3">
                  <a:lumMod val="60000"/>
                  <a:lumOff val="40000"/>
                </a:schemeClr>
              </a:solidFill>
              <a:latin typeface="Noto Sans" charset="0"/>
              <a:ea typeface="Noto Sans" charset="0"/>
              <a:cs typeface="Noto Sans" charset="0"/>
            </a:endParaRPr>
          </a:p>
        </p:txBody>
      </p:sp>
      <p:sp>
        <p:nvSpPr>
          <p:cNvPr id="21" name="TextBox 20">
            <a:hlinkClick r:id="rId7" action="ppaction://hlinksldjump"/>
          </p:cNvPr>
          <p:cNvSpPr txBox="1"/>
          <p:nvPr userDrawn="1"/>
        </p:nvSpPr>
        <p:spPr>
          <a:xfrm>
            <a:off x="8742105" y="1232608"/>
            <a:ext cx="1645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pc="16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CONCLUSIONS</a:t>
            </a:r>
            <a:endParaRPr lang="en-US" sz="1000" spc="160" dirty="0">
              <a:solidFill>
                <a:schemeClr val="accent3">
                  <a:lumMod val="60000"/>
                  <a:lumOff val="40000"/>
                </a:schemeClr>
              </a:solidFill>
              <a:latin typeface="Noto Sans" charset="0"/>
              <a:ea typeface="Noto Sans" charset="0"/>
              <a:cs typeface="Noto Sans" charset="0"/>
            </a:endParaRPr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5393155" y="1609020"/>
            <a:ext cx="1764792" cy="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82787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ection 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26941" y="573317"/>
            <a:ext cx="11230421" cy="431020"/>
          </a:xfrm>
          <a:prstGeom prst="rect">
            <a:avLst/>
          </a:prstGeom>
        </p:spPr>
        <p:txBody>
          <a:bodyPr/>
          <a:lstStyle>
            <a:lvl1pPr algn="l">
              <a:defRPr sz="2400" b="0" i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19019" y="1346522"/>
            <a:ext cx="725296" cy="365125"/>
          </a:xfrm>
          <a:prstGeom prst="rect">
            <a:avLst/>
          </a:prstGeom>
        </p:spPr>
        <p:txBody>
          <a:bodyPr anchor="ctr"/>
          <a:lstStyle>
            <a:lvl1pPr algn="ctr">
              <a:defRPr sz="1600" b="0" i="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fld id="{936C95AE-7298-45E1-9514-94AFF5BED8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>
            <a:hlinkClick r:id="rId2" action="ppaction://hlinksldjump"/>
          </p:cNvPr>
          <p:cNvSpPr txBox="1"/>
          <p:nvPr userDrawn="1"/>
        </p:nvSpPr>
        <p:spPr>
          <a:xfrm>
            <a:off x="526941" y="1232611"/>
            <a:ext cx="1645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pc="16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OUTLINE</a:t>
            </a:r>
            <a:endParaRPr lang="en-US" sz="1000" spc="160" dirty="0">
              <a:solidFill>
                <a:schemeClr val="accent3">
                  <a:lumMod val="60000"/>
                  <a:lumOff val="40000"/>
                </a:schemeClr>
              </a:solidFill>
              <a:latin typeface="Noto Sans" charset="0"/>
              <a:ea typeface="Noto Sans" charset="0"/>
              <a:cs typeface="Noto Sans" charset="0"/>
            </a:endParaRPr>
          </a:p>
        </p:txBody>
      </p:sp>
      <p:sp>
        <p:nvSpPr>
          <p:cNvPr id="14" name="TextBox 13">
            <a:hlinkClick r:id="rId3" action="ppaction://hlinksldjump"/>
          </p:cNvPr>
          <p:cNvSpPr txBox="1"/>
          <p:nvPr userDrawn="1"/>
        </p:nvSpPr>
        <p:spPr>
          <a:xfrm>
            <a:off x="3813969" y="1086836"/>
            <a:ext cx="16459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pc="16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REQUIREMENTS AND SOLUTION ARCHITECTURE</a:t>
            </a:r>
            <a:endParaRPr lang="en-US" sz="1000" spc="160" dirty="0">
              <a:solidFill>
                <a:schemeClr val="accent3">
                  <a:lumMod val="60000"/>
                  <a:lumOff val="40000"/>
                </a:schemeClr>
              </a:solidFill>
              <a:latin typeface="Noto Sans" charset="0"/>
              <a:ea typeface="Noto Sans" charset="0"/>
              <a:cs typeface="Noto Sans" charset="0"/>
            </a:endParaRPr>
          </a:p>
        </p:txBody>
      </p:sp>
      <p:sp>
        <p:nvSpPr>
          <p:cNvPr id="19" name="TextBox 18">
            <a:hlinkClick r:id="rId4" action="ppaction://hlinksldjump"/>
          </p:cNvPr>
          <p:cNvSpPr txBox="1"/>
          <p:nvPr userDrawn="1"/>
        </p:nvSpPr>
        <p:spPr>
          <a:xfrm>
            <a:off x="5393155" y="1202304"/>
            <a:ext cx="1767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pc="16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SOFTWARE</a:t>
            </a:r>
            <a:r>
              <a:rPr lang="en-US" sz="1000" spc="160" baseline="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 AND HARDWARE DESIGN</a:t>
            </a:r>
            <a:endParaRPr lang="en-US" sz="1000" spc="160" dirty="0">
              <a:solidFill>
                <a:schemeClr val="accent3">
                  <a:lumMod val="60000"/>
                  <a:lumOff val="40000"/>
                </a:schemeClr>
              </a:solidFill>
              <a:latin typeface="Noto Sans" charset="0"/>
              <a:ea typeface="Noto Sans" charset="0"/>
              <a:cs typeface="Noto Sans" charset="0"/>
            </a:endParaRPr>
          </a:p>
        </p:txBody>
      </p:sp>
      <p:sp>
        <p:nvSpPr>
          <p:cNvPr id="21" name="TextBox 20">
            <a:hlinkClick r:id="rId5" action="ppaction://hlinksldjump"/>
          </p:cNvPr>
          <p:cNvSpPr txBox="1"/>
          <p:nvPr userDrawn="1"/>
        </p:nvSpPr>
        <p:spPr>
          <a:xfrm>
            <a:off x="8742105" y="1232608"/>
            <a:ext cx="1645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pc="16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CONCLUSIONS</a:t>
            </a:r>
            <a:endParaRPr lang="en-US" sz="1000" spc="160" dirty="0">
              <a:solidFill>
                <a:schemeClr val="accent3">
                  <a:lumMod val="60000"/>
                  <a:lumOff val="40000"/>
                </a:schemeClr>
              </a:solidFill>
              <a:latin typeface="Noto Sans" charset="0"/>
              <a:ea typeface="Noto Sans" charset="0"/>
              <a:cs typeface="Noto Sans" charset="0"/>
            </a:endParaRPr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7093779" y="1609020"/>
            <a:ext cx="1645920" cy="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hlinkClick r:id="rId6" action="ppaction://hlinksldjump"/>
          </p:cNvPr>
          <p:cNvSpPr txBox="1"/>
          <p:nvPr userDrawn="1"/>
        </p:nvSpPr>
        <p:spPr>
          <a:xfrm>
            <a:off x="2170455" y="1208910"/>
            <a:ext cx="1645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pc="16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INTRODUCTION</a:t>
            </a:r>
            <a:r>
              <a:rPr lang="en-US" sz="1000" spc="160" baseline="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 AND APPLICATION</a:t>
            </a:r>
            <a:endParaRPr lang="en-US" sz="1000" spc="160" dirty="0">
              <a:solidFill>
                <a:schemeClr val="accent3">
                  <a:lumMod val="60000"/>
                  <a:lumOff val="40000"/>
                </a:schemeClr>
              </a:solidFill>
              <a:latin typeface="Noto Sans" charset="0"/>
              <a:ea typeface="Noto Sans" charset="0"/>
              <a:cs typeface="Noto Sans" charset="0"/>
            </a:endParaRPr>
          </a:p>
        </p:txBody>
      </p:sp>
      <p:sp>
        <p:nvSpPr>
          <p:cNvPr id="25" name="TextBox 24">
            <a:hlinkClick r:id="rId7" action="ppaction://hlinksldjump"/>
          </p:cNvPr>
          <p:cNvSpPr txBox="1"/>
          <p:nvPr userDrawn="1"/>
        </p:nvSpPr>
        <p:spPr>
          <a:xfrm>
            <a:off x="7093779" y="1232608"/>
            <a:ext cx="1645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pc="160" dirty="0" smtClean="0">
                <a:solidFill>
                  <a:schemeClr val="bg1"/>
                </a:solidFill>
                <a:latin typeface="Noto Sans" charset="0"/>
                <a:ea typeface="Noto Sans" charset="0"/>
                <a:cs typeface="Noto Sans" charset="0"/>
              </a:rPr>
              <a:t>FUNCTIONAL</a:t>
            </a:r>
            <a:r>
              <a:rPr lang="en-US" sz="1000" spc="160" baseline="0" dirty="0" smtClean="0">
                <a:solidFill>
                  <a:schemeClr val="bg1"/>
                </a:solidFill>
                <a:latin typeface="Noto Sans" charset="0"/>
                <a:ea typeface="Noto Sans" charset="0"/>
                <a:cs typeface="Noto Sans" charset="0"/>
              </a:rPr>
              <a:t> V&amp;V</a:t>
            </a:r>
            <a:endParaRPr lang="en-US" sz="1000" spc="160" dirty="0">
              <a:solidFill>
                <a:schemeClr val="bg1"/>
              </a:solidFill>
              <a:latin typeface="Noto Sans" charset="0"/>
              <a:ea typeface="Noto Sans" charset="0"/>
              <a:cs typeface="Noto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7553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ection 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26941" y="573317"/>
            <a:ext cx="11230421" cy="431020"/>
          </a:xfrm>
          <a:prstGeom prst="rect">
            <a:avLst/>
          </a:prstGeom>
        </p:spPr>
        <p:txBody>
          <a:bodyPr/>
          <a:lstStyle>
            <a:lvl1pPr algn="l">
              <a:defRPr sz="2400" b="0" i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19019" y="1346522"/>
            <a:ext cx="725296" cy="365125"/>
          </a:xfrm>
          <a:prstGeom prst="rect">
            <a:avLst/>
          </a:prstGeom>
        </p:spPr>
        <p:txBody>
          <a:bodyPr anchor="ctr"/>
          <a:lstStyle>
            <a:lvl1pPr algn="ctr">
              <a:defRPr sz="1600" b="0" i="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fld id="{936C95AE-7298-45E1-9514-94AFF5BED8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>
            <a:hlinkClick r:id="rId2" action="ppaction://hlinksldjump"/>
          </p:cNvPr>
          <p:cNvSpPr txBox="1"/>
          <p:nvPr userDrawn="1"/>
        </p:nvSpPr>
        <p:spPr>
          <a:xfrm>
            <a:off x="526941" y="1232611"/>
            <a:ext cx="1645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pc="16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OUTLINE</a:t>
            </a:r>
            <a:endParaRPr lang="en-US" sz="1000" spc="160" dirty="0">
              <a:solidFill>
                <a:schemeClr val="accent3">
                  <a:lumMod val="60000"/>
                  <a:lumOff val="40000"/>
                </a:schemeClr>
              </a:solidFill>
              <a:latin typeface="Noto Sans" charset="0"/>
              <a:ea typeface="Noto Sans" charset="0"/>
              <a:cs typeface="Noto Sans" charset="0"/>
            </a:endParaRPr>
          </a:p>
        </p:txBody>
      </p:sp>
      <p:sp>
        <p:nvSpPr>
          <p:cNvPr id="13" name="TextBox 12">
            <a:hlinkClick r:id="rId3" action="ppaction://hlinksldjump"/>
          </p:cNvPr>
          <p:cNvSpPr txBox="1"/>
          <p:nvPr userDrawn="1"/>
        </p:nvSpPr>
        <p:spPr>
          <a:xfrm>
            <a:off x="2170455" y="1208910"/>
            <a:ext cx="1645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pc="16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INTRODUCTION</a:t>
            </a:r>
            <a:r>
              <a:rPr lang="en-US" sz="1000" spc="160" baseline="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 AND APPLICATION</a:t>
            </a:r>
            <a:endParaRPr lang="en-US" sz="1000" spc="160" dirty="0">
              <a:solidFill>
                <a:schemeClr val="accent3">
                  <a:lumMod val="60000"/>
                  <a:lumOff val="40000"/>
                </a:schemeClr>
              </a:solidFill>
              <a:latin typeface="Noto Sans" charset="0"/>
              <a:ea typeface="Noto Sans" charset="0"/>
              <a:cs typeface="Noto Sans" charset="0"/>
            </a:endParaRPr>
          </a:p>
        </p:txBody>
      </p:sp>
      <p:sp>
        <p:nvSpPr>
          <p:cNvPr id="14" name="TextBox 13">
            <a:hlinkClick r:id="rId4" action="ppaction://hlinksldjump"/>
          </p:cNvPr>
          <p:cNvSpPr txBox="1"/>
          <p:nvPr userDrawn="1"/>
        </p:nvSpPr>
        <p:spPr>
          <a:xfrm>
            <a:off x="3813969" y="1086836"/>
            <a:ext cx="16459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pc="16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REQUIREMENTS AND SOLUTION ARCHITECTURE</a:t>
            </a:r>
            <a:endParaRPr lang="en-US" sz="1000" spc="160" dirty="0">
              <a:solidFill>
                <a:schemeClr val="accent3">
                  <a:lumMod val="60000"/>
                  <a:lumOff val="40000"/>
                </a:schemeClr>
              </a:solidFill>
              <a:latin typeface="Noto Sans" charset="0"/>
              <a:ea typeface="Noto Sans" charset="0"/>
              <a:cs typeface="Noto Sans" charset="0"/>
            </a:endParaRPr>
          </a:p>
        </p:txBody>
      </p:sp>
      <p:sp>
        <p:nvSpPr>
          <p:cNvPr id="19" name="TextBox 18">
            <a:hlinkClick r:id="rId5" action="ppaction://hlinksldjump"/>
          </p:cNvPr>
          <p:cNvSpPr txBox="1"/>
          <p:nvPr userDrawn="1"/>
        </p:nvSpPr>
        <p:spPr>
          <a:xfrm>
            <a:off x="5393155" y="1202304"/>
            <a:ext cx="1767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pc="16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SOFTWARE</a:t>
            </a:r>
            <a:r>
              <a:rPr lang="en-US" sz="1000" spc="160" baseline="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 AND HARDWARE DESIGN</a:t>
            </a:r>
            <a:endParaRPr lang="en-US" sz="1000" spc="160" dirty="0">
              <a:solidFill>
                <a:schemeClr val="accent3">
                  <a:lumMod val="60000"/>
                  <a:lumOff val="40000"/>
                </a:schemeClr>
              </a:solidFill>
              <a:latin typeface="Noto Sans" charset="0"/>
              <a:ea typeface="Noto Sans" charset="0"/>
              <a:cs typeface="Noto Sans" charset="0"/>
            </a:endParaRPr>
          </a:p>
        </p:txBody>
      </p:sp>
      <p:sp>
        <p:nvSpPr>
          <p:cNvPr id="20" name="TextBox 19">
            <a:hlinkClick r:id="rId6" action="ppaction://hlinksldjump"/>
          </p:cNvPr>
          <p:cNvSpPr txBox="1"/>
          <p:nvPr userDrawn="1"/>
        </p:nvSpPr>
        <p:spPr>
          <a:xfrm>
            <a:off x="7093779" y="1232608"/>
            <a:ext cx="1645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pc="16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FUNCTIONAL</a:t>
            </a:r>
            <a:r>
              <a:rPr lang="en-US" sz="1000" spc="160" baseline="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oto Sans" charset="0"/>
                <a:ea typeface="Noto Sans" charset="0"/>
                <a:cs typeface="Noto Sans" charset="0"/>
              </a:rPr>
              <a:t> V&amp;V</a:t>
            </a:r>
            <a:endParaRPr lang="en-US" sz="1000" spc="160" dirty="0">
              <a:solidFill>
                <a:schemeClr val="accent3">
                  <a:lumMod val="60000"/>
                  <a:lumOff val="40000"/>
                </a:schemeClr>
              </a:solidFill>
              <a:latin typeface="Noto Sans" charset="0"/>
              <a:ea typeface="Noto Sans" charset="0"/>
              <a:cs typeface="Noto Sans" charset="0"/>
            </a:endParaRPr>
          </a:p>
        </p:txBody>
      </p:sp>
      <p:sp>
        <p:nvSpPr>
          <p:cNvPr id="21" name="TextBox 20">
            <a:hlinkClick r:id="rId7" action="ppaction://hlinksldjump"/>
          </p:cNvPr>
          <p:cNvSpPr txBox="1"/>
          <p:nvPr userDrawn="1"/>
        </p:nvSpPr>
        <p:spPr>
          <a:xfrm>
            <a:off x="8742105" y="1232608"/>
            <a:ext cx="1645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pc="160" dirty="0" smtClean="0">
                <a:solidFill>
                  <a:schemeClr val="bg1"/>
                </a:solidFill>
                <a:latin typeface="Noto Sans" charset="0"/>
                <a:ea typeface="Noto Sans" charset="0"/>
                <a:cs typeface="Noto Sans" charset="0"/>
              </a:rPr>
              <a:t>CONCLUSIONS</a:t>
            </a:r>
            <a:endParaRPr lang="en-US" sz="1000" spc="160" dirty="0">
              <a:solidFill>
                <a:schemeClr val="bg1"/>
              </a:solidFill>
              <a:latin typeface="Noto Sans" charset="0"/>
              <a:ea typeface="Noto Sans" charset="0"/>
              <a:cs typeface="Noto Sans" charset="0"/>
            </a:endParaRPr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8742105" y="1609020"/>
            <a:ext cx="1645920" cy="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97447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19019" y="1346522"/>
            <a:ext cx="725296" cy="365125"/>
          </a:xfrm>
          <a:prstGeom prst="rect">
            <a:avLst/>
          </a:prstGeom>
        </p:spPr>
        <p:txBody>
          <a:bodyPr anchor="ctr"/>
          <a:lstStyle>
            <a:lvl1pPr algn="ctr">
              <a:defRPr sz="1600" b="0" i="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fld id="{936C95AE-7298-45E1-9514-94AFF5BED8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2624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C95AE-7298-45E1-9514-94AFF5BED8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1607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375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</p:sldLayoutIdLst>
  <p:transition spd="slow">
    <p:push dir="u"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3746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 userDrawn="1"/>
        </p:nvSpPr>
        <p:spPr>
          <a:xfrm>
            <a:off x="0" y="374696"/>
            <a:ext cx="12192000" cy="1201231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526842" y="56546"/>
            <a:ext cx="50806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Rowan University Energy Management Systems</a:t>
            </a:r>
            <a:endParaRPr lang="en-US" sz="1200" b="0" i="0" dirty="0">
              <a:solidFill>
                <a:schemeClr val="accent3">
                  <a:lumMod val="40000"/>
                  <a:lumOff val="60000"/>
                </a:schemeClr>
              </a:solidFill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7805530" y="56546"/>
            <a:ext cx="38000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Internet of Things</a:t>
            </a:r>
            <a:r>
              <a:rPr lang="en-US" sz="1200" b="0" i="0" baseline="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 for Smart Buildings</a:t>
            </a:r>
            <a:endParaRPr lang="en-US" sz="1200" b="0" i="0" dirty="0">
              <a:solidFill>
                <a:schemeClr val="accent3">
                  <a:lumMod val="40000"/>
                  <a:lumOff val="60000"/>
                </a:schemeClr>
              </a:solidFill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10957721" y="1205133"/>
            <a:ext cx="647895" cy="647894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50800" dist="254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19019" y="1346521"/>
            <a:ext cx="725296" cy="365125"/>
          </a:xfrm>
          <a:prstGeom prst="rect">
            <a:avLst/>
          </a:prstGeom>
        </p:spPr>
        <p:txBody>
          <a:bodyPr anchor="ctr"/>
          <a:lstStyle>
            <a:lvl1pPr algn="ctr">
              <a:defRPr sz="1600" b="0" i="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fld id="{936C95AE-7298-45E1-9514-94AFF5BED8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12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738" r:id="rId2"/>
    <p:sldLayoutId id="2147483733" r:id="rId3"/>
    <p:sldLayoutId id="2147483734" r:id="rId4"/>
    <p:sldLayoutId id="2147483735" r:id="rId5"/>
    <p:sldLayoutId id="2147483736" r:id="rId6"/>
    <p:sldLayoutId id="2147483737" r:id="rId7"/>
  </p:sldLayoutIdLst>
  <p:transition spd="slow">
    <p:push dir="u"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2"/>
            <a:ext cx="12192000" cy="541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10889443" y="554720"/>
            <a:ext cx="624684" cy="566964"/>
            <a:chOff x="1585912" y="819150"/>
            <a:chExt cx="5143500" cy="4668265"/>
          </a:xfrm>
        </p:grpSpPr>
        <p:sp>
          <p:nvSpPr>
            <p:cNvPr id="8" name="Diamond 7"/>
            <p:cNvSpPr/>
            <p:nvPr/>
          </p:nvSpPr>
          <p:spPr>
            <a:xfrm>
              <a:off x="1585912" y="2687065"/>
              <a:ext cx="5143500" cy="2800350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243137" y="2687065"/>
              <a:ext cx="3829050" cy="2084704"/>
            </a:xfrm>
            <a:custGeom>
              <a:avLst/>
              <a:gdLst>
                <a:gd name="connsiteX0" fmla="*/ 1884609 w 3769219"/>
                <a:gd name="connsiteY0" fmla="*/ 0 h 2052130"/>
                <a:gd name="connsiteX1" fmla="*/ 3769219 w 3769219"/>
                <a:gd name="connsiteY1" fmla="*/ 1026065 h 2052130"/>
                <a:gd name="connsiteX2" fmla="*/ 1884609 w 3769219"/>
                <a:gd name="connsiteY2" fmla="*/ 2052130 h 2052130"/>
                <a:gd name="connsiteX3" fmla="*/ 0 w 3769219"/>
                <a:gd name="connsiteY3" fmla="*/ 1026065 h 205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69219" h="2052130">
                  <a:moveTo>
                    <a:pt x="1884609" y="0"/>
                  </a:moveTo>
                  <a:lnTo>
                    <a:pt x="3769219" y="1026065"/>
                  </a:lnTo>
                  <a:lnTo>
                    <a:pt x="1884609" y="2052130"/>
                  </a:lnTo>
                  <a:lnTo>
                    <a:pt x="0" y="102606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1" name="Diamond 10"/>
            <p:cNvSpPr/>
            <p:nvPr/>
          </p:nvSpPr>
          <p:spPr>
            <a:xfrm>
              <a:off x="1585912" y="1753108"/>
              <a:ext cx="5143500" cy="2800350"/>
            </a:xfrm>
            <a:prstGeom prst="diamond">
              <a:avLst/>
            </a:prstGeom>
            <a:solidFill>
              <a:schemeClr val="accent5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2243137" y="1753108"/>
              <a:ext cx="3829050" cy="2084704"/>
            </a:xfrm>
            <a:custGeom>
              <a:avLst/>
              <a:gdLst>
                <a:gd name="connsiteX0" fmla="*/ 1884609 w 3769219"/>
                <a:gd name="connsiteY0" fmla="*/ 0 h 2052130"/>
                <a:gd name="connsiteX1" fmla="*/ 3769219 w 3769219"/>
                <a:gd name="connsiteY1" fmla="*/ 1026065 h 2052130"/>
                <a:gd name="connsiteX2" fmla="*/ 1884609 w 3769219"/>
                <a:gd name="connsiteY2" fmla="*/ 2052130 h 2052130"/>
                <a:gd name="connsiteX3" fmla="*/ 0 w 3769219"/>
                <a:gd name="connsiteY3" fmla="*/ 1026065 h 205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69219" h="2052130">
                  <a:moveTo>
                    <a:pt x="1884609" y="0"/>
                  </a:moveTo>
                  <a:lnTo>
                    <a:pt x="3769219" y="1026065"/>
                  </a:lnTo>
                  <a:lnTo>
                    <a:pt x="1884609" y="2052130"/>
                  </a:lnTo>
                  <a:lnTo>
                    <a:pt x="0" y="10260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3" name="Diamond 12"/>
            <p:cNvSpPr/>
            <p:nvPr/>
          </p:nvSpPr>
          <p:spPr>
            <a:xfrm>
              <a:off x="1585912" y="819150"/>
              <a:ext cx="5143500" cy="2800350"/>
            </a:xfrm>
            <a:prstGeom prst="diamond">
              <a:avLst/>
            </a:prstGeom>
            <a:solidFill>
              <a:schemeClr val="accent6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56953" y="6225722"/>
            <a:ext cx="554704" cy="365125"/>
          </a:xfrm>
          <a:prstGeom prst="rect">
            <a:avLst/>
          </a:prstGeom>
        </p:spPr>
        <p:txBody>
          <a:bodyPr anchor="ctr"/>
          <a:lstStyle>
            <a:lvl1pPr algn="r">
              <a:defRPr sz="1200" b="0" i="0"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fld id="{936C95AE-7298-45E1-9514-94AFF5BED8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963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</p:sldLayoutIdLst>
  <p:transition spd="slow">
    <p:push dir="u"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25"/>
          <p:cNvSpPr/>
          <p:nvPr/>
        </p:nvSpPr>
        <p:spPr>
          <a:xfrm rot="18900000">
            <a:off x="9512815" y="269906"/>
            <a:ext cx="4764507" cy="5604356"/>
          </a:xfrm>
          <a:custGeom>
            <a:avLst/>
            <a:gdLst>
              <a:gd name="connsiteX0" fmla="*/ 3924657 w 4764506"/>
              <a:gd name="connsiteY0" fmla="*/ 0 h 5604356"/>
              <a:gd name="connsiteX1" fmla="*/ 4764506 w 4764506"/>
              <a:gd name="connsiteY1" fmla="*/ 839849 h 5604356"/>
              <a:gd name="connsiteX2" fmla="*/ 0 w 4764506"/>
              <a:gd name="connsiteY2" fmla="*/ 5604356 h 5604356"/>
              <a:gd name="connsiteX3" fmla="*/ 0 w 4764506"/>
              <a:gd name="connsiteY3" fmla="*/ 0 h 5604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4506" h="5604356">
                <a:moveTo>
                  <a:pt x="3924657" y="0"/>
                </a:moveTo>
                <a:lnTo>
                  <a:pt x="4764506" y="839849"/>
                </a:lnTo>
                <a:lnTo>
                  <a:pt x="0" y="5604356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50800" dist="25400" dir="54000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 rot="18900000">
            <a:off x="6304472" y="-2053292"/>
            <a:ext cx="4106584" cy="4106584"/>
          </a:xfrm>
          <a:custGeom>
            <a:avLst/>
            <a:gdLst>
              <a:gd name="connsiteX0" fmla="*/ 0 w 4106584"/>
              <a:gd name="connsiteY0" fmla="*/ 0 h 4106584"/>
              <a:gd name="connsiteX1" fmla="*/ 4106584 w 4106584"/>
              <a:gd name="connsiteY1" fmla="*/ 4106584 h 4106584"/>
              <a:gd name="connsiteX2" fmla="*/ 0 w 4106584"/>
              <a:gd name="connsiteY2" fmla="*/ 4106584 h 410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6584" h="4106584">
                <a:moveTo>
                  <a:pt x="0" y="0"/>
                </a:moveTo>
                <a:lnTo>
                  <a:pt x="4106584" y="4106584"/>
                </a:lnTo>
                <a:lnTo>
                  <a:pt x="0" y="410658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25400" dir="54000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7"/>
          <p:cNvSpPr/>
          <p:nvPr/>
        </p:nvSpPr>
        <p:spPr>
          <a:xfrm rot="18900000">
            <a:off x="536614" y="5581006"/>
            <a:ext cx="2553991" cy="2553991"/>
          </a:xfrm>
          <a:custGeom>
            <a:avLst/>
            <a:gdLst>
              <a:gd name="connsiteX0" fmla="*/ 2553990 w 2553990"/>
              <a:gd name="connsiteY0" fmla="*/ 0 h 2553991"/>
              <a:gd name="connsiteX1" fmla="*/ 2553990 w 2553990"/>
              <a:gd name="connsiteY1" fmla="*/ 2553991 h 2553991"/>
              <a:gd name="connsiteX2" fmla="*/ 0 w 2553990"/>
              <a:gd name="connsiteY2" fmla="*/ 0 h 2553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53990" h="2553991">
                <a:moveTo>
                  <a:pt x="2553990" y="0"/>
                </a:moveTo>
                <a:lnTo>
                  <a:pt x="2553990" y="255399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25400" dir="54000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/>
          <p:cNvSpPr/>
          <p:nvPr/>
        </p:nvSpPr>
        <p:spPr>
          <a:xfrm rot="18900000">
            <a:off x="-1135325" y="3708715"/>
            <a:ext cx="2559410" cy="2967775"/>
          </a:xfrm>
          <a:custGeom>
            <a:avLst/>
            <a:gdLst>
              <a:gd name="connsiteX0" fmla="*/ 2559410 w 2559410"/>
              <a:gd name="connsiteY0" fmla="*/ 0 h 2967775"/>
              <a:gd name="connsiteX1" fmla="*/ 2559410 w 2559410"/>
              <a:gd name="connsiteY1" fmla="*/ 2967775 h 2967775"/>
              <a:gd name="connsiteX2" fmla="*/ 408364 w 2559410"/>
              <a:gd name="connsiteY2" fmla="*/ 2967774 h 2967775"/>
              <a:gd name="connsiteX3" fmla="*/ 0 w 2559410"/>
              <a:gd name="connsiteY3" fmla="*/ 2559411 h 2967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9410" h="2967775">
                <a:moveTo>
                  <a:pt x="2559410" y="0"/>
                </a:moveTo>
                <a:lnTo>
                  <a:pt x="2559410" y="2967775"/>
                </a:lnTo>
                <a:lnTo>
                  <a:pt x="408364" y="2967774"/>
                </a:lnTo>
                <a:lnTo>
                  <a:pt x="0" y="255941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50800" dist="25400" dir="54000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 rot="18900000">
            <a:off x="7782545" y="4989716"/>
            <a:ext cx="3778408" cy="3635585"/>
          </a:xfrm>
          <a:custGeom>
            <a:avLst/>
            <a:gdLst>
              <a:gd name="connsiteX0" fmla="*/ 3778408 w 3778408"/>
              <a:gd name="connsiteY0" fmla="*/ 0 h 3635585"/>
              <a:gd name="connsiteX1" fmla="*/ 3778408 w 3778408"/>
              <a:gd name="connsiteY1" fmla="*/ 3492762 h 3635585"/>
              <a:gd name="connsiteX2" fmla="*/ 3635585 w 3778408"/>
              <a:gd name="connsiteY2" fmla="*/ 3635585 h 3635585"/>
              <a:gd name="connsiteX3" fmla="*/ 0 w 3778408"/>
              <a:gd name="connsiteY3" fmla="*/ 0 h 3635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78408" h="3635585">
                <a:moveTo>
                  <a:pt x="3778408" y="0"/>
                </a:moveTo>
                <a:lnTo>
                  <a:pt x="3778408" y="3492762"/>
                </a:lnTo>
                <a:lnTo>
                  <a:pt x="3635585" y="363558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25400" dir="54000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 rot="18900000">
            <a:off x="808246" y="-1956237"/>
            <a:ext cx="6376737" cy="9851811"/>
          </a:xfrm>
          <a:custGeom>
            <a:avLst/>
            <a:gdLst>
              <a:gd name="connsiteX0" fmla="*/ 2462209 w 6376737"/>
              <a:gd name="connsiteY0" fmla="*/ 0 h 9851811"/>
              <a:gd name="connsiteX1" fmla="*/ 6376737 w 6376737"/>
              <a:gd name="connsiteY1" fmla="*/ 3914528 h 9851811"/>
              <a:gd name="connsiteX2" fmla="*/ 6376737 w 6376737"/>
              <a:gd name="connsiteY2" fmla="*/ 9851811 h 9851811"/>
              <a:gd name="connsiteX3" fmla="*/ 2615344 w 6376737"/>
              <a:gd name="connsiteY3" fmla="*/ 9851811 h 9851811"/>
              <a:gd name="connsiteX4" fmla="*/ 1 w 6376737"/>
              <a:gd name="connsiteY4" fmla="*/ 7236468 h 9851811"/>
              <a:gd name="connsiteX5" fmla="*/ 0 w 6376737"/>
              <a:gd name="connsiteY5" fmla="*/ 2462209 h 9851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76737" h="9851811">
                <a:moveTo>
                  <a:pt x="2462209" y="0"/>
                </a:moveTo>
                <a:lnTo>
                  <a:pt x="6376737" y="3914528"/>
                </a:lnTo>
                <a:lnTo>
                  <a:pt x="6376737" y="9851811"/>
                </a:lnTo>
                <a:lnTo>
                  <a:pt x="2615344" y="9851811"/>
                </a:lnTo>
                <a:lnTo>
                  <a:pt x="1" y="7236468"/>
                </a:lnTo>
                <a:lnTo>
                  <a:pt x="0" y="24622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92100" dir="5400000" algn="t" rotWithShape="0">
              <a:prstClr val="black">
                <a:alpha val="45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 41"/>
          <p:cNvSpPr/>
          <p:nvPr/>
        </p:nvSpPr>
        <p:spPr>
          <a:xfrm>
            <a:off x="445153" y="2370382"/>
            <a:ext cx="710292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sz="4000" dirty="0" smtClean="0">
                <a:latin typeface="Roboto Light" charset="0"/>
                <a:ea typeface="Roboto Light" charset="0"/>
                <a:cs typeface="Roboto Light" charset="0"/>
              </a:rPr>
              <a:t>RU EMS: Rowan University Energy Management Systems</a:t>
            </a:r>
            <a:endParaRPr lang="en-US" sz="4000" dirty="0"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849432" y="4186264"/>
            <a:ext cx="67447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 smtClean="0">
                <a:solidFill>
                  <a:schemeClr val="bg2">
                    <a:lumMod val="7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Authors: Kevin </a:t>
            </a:r>
            <a:r>
              <a:rPr lang="en-US" sz="2400" dirty="0" err="1" smtClean="0">
                <a:solidFill>
                  <a:schemeClr val="bg2">
                    <a:lumMod val="7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Bellomo</a:t>
            </a:r>
            <a:r>
              <a:rPr lang="en-US" sz="2400" dirty="0" smtClean="0">
                <a:solidFill>
                  <a:schemeClr val="bg2">
                    <a:lumMod val="7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-Whitten, Eric Guidarelli, </a:t>
            </a:r>
          </a:p>
          <a:p>
            <a:pPr algn="r"/>
            <a:r>
              <a:rPr lang="en-US" sz="2400" dirty="0" smtClean="0">
                <a:solidFill>
                  <a:schemeClr val="bg2">
                    <a:lumMod val="7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Jeff Welder, Tomas Stoudt (consultant)</a:t>
            </a:r>
            <a:endParaRPr lang="en-US" sz="2400" dirty="0">
              <a:solidFill>
                <a:schemeClr val="bg2">
                  <a:lumMod val="75000"/>
                </a:schemeClr>
              </a:solidFill>
              <a:latin typeface="Roboto Thin" charset="0"/>
              <a:ea typeface="Roboto Thin" charset="0"/>
              <a:cs typeface="Roboto Thin" charset="0"/>
            </a:endParaRPr>
          </a:p>
          <a:p>
            <a:pPr algn="r"/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Date: December 9</a:t>
            </a:r>
            <a:r>
              <a:rPr lang="en-US" sz="2400" baseline="30000" dirty="0">
                <a:solidFill>
                  <a:schemeClr val="bg2">
                    <a:lumMod val="7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th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2015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66179" y="5386593"/>
            <a:ext cx="39851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bg2">
                    <a:lumMod val="7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ECE </a:t>
            </a:r>
            <a:r>
              <a:rPr lang="en-US" sz="1200" dirty="0" smtClean="0">
                <a:solidFill>
                  <a:schemeClr val="bg2">
                    <a:lumMod val="7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09.402  </a:t>
            </a:r>
            <a:endParaRPr lang="en-US" sz="1200" dirty="0">
              <a:solidFill>
                <a:schemeClr val="bg2">
                  <a:lumMod val="75000"/>
                </a:schemeClr>
              </a:solidFill>
              <a:latin typeface="Roboto Thin" charset="0"/>
              <a:ea typeface="Roboto Thin" charset="0"/>
              <a:cs typeface="Roboto Thin" charset="0"/>
            </a:endParaRPr>
          </a:p>
          <a:p>
            <a:pPr algn="r"/>
            <a:r>
              <a:rPr lang="en-US" sz="1200" dirty="0" smtClean="0">
                <a:solidFill>
                  <a:schemeClr val="bg2">
                    <a:lumMod val="7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Introduction to </a:t>
            </a:r>
            <a:r>
              <a:rPr lang="en-US" sz="1200" smtClean="0">
                <a:solidFill>
                  <a:schemeClr val="bg2">
                    <a:lumMod val="7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Smart Buildings</a:t>
            </a:r>
            <a:endParaRPr lang="en-US" sz="1200" dirty="0">
              <a:solidFill>
                <a:schemeClr val="bg2">
                  <a:lumMod val="75000"/>
                </a:schemeClr>
              </a:solidFill>
              <a:latin typeface="Roboto Thin" charset="0"/>
              <a:ea typeface="Roboto Thin" charset="0"/>
              <a:cs typeface="Roboto Thin" charset="0"/>
            </a:endParaRPr>
          </a:p>
          <a:p>
            <a:pPr algn="r"/>
            <a:endParaRPr lang="en-US" sz="1200" dirty="0">
              <a:solidFill>
                <a:schemeClr val="bg2">
                  <a:lumMod val="75000"/>
                </a:schemeClr>
              </a:solidFill>
              <a:latin typeface="Roboto Thin" charset="0"/>
              <a:ea typeface="Roboto Thin" charset="0"/>
              <a:cs typeface="Roboto Thin" charset="0"/>
            </a:endParaRPr>
          </a:p>
          <a:p>
            <a:pPr algn="r"/>
            <a:r>
              <a:rPr lang="en-US" sz="1200" dirty="0">
                <a:solidFill>
                  <a:schemeClr val="bg2">
                    <a:lumMod val="7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Dept. of ECE</a:t>
            </a:r>
          </a:p>
          <a:p>
            <a:pPr algn="r"/>
            <a:r>
              <a:rPr lang="en-US" sz="1200" dirty="0">
                <a:solidFill>
                  <a:schemeClr val="bg2">
                    <a:lumMod val="7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Henry M. Rowan College of Engineering</a:t>
            </a:r>
            <a:br>
              <a:rPr lang="en-US" sz="1200" dirty="0">
                <a:solidFill>
                  <a:schemeClr val="bg2">
                    <a:lumMod val="7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</a:br>
            <a:r>
              <a:rPr lang="en-US" sz="1200" dirty="0">
                <a:solidFill>
                  <a:schemeClr val="bg2">
                    <a:lumMod val="7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Rowan University 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835005" y="660913"/>
            <a:ext cx="4618965" cy="752962"/>
            <a:chOff x="835004" y="660914"/>
            <a:chExt cx="4618964" cy="752961"/>
          </a:xfrm>
        </p:grpSpPr>
        <p:grpSp>
          <p:nvGrpSpPr>
            <p:cNvPr id="20" name="Group 19"/>
            <p:cNvGrpSpPr/>
            <p:nvPr/>
          </p:nvGrpSpPr>
          <p:grpSpPr>
            <a:xfrm>
              <a:off x="835004" y="660914"/>
              <a:ext cx="677117" cy="614554"/>
              <a:chOff x="1585912" y="819150"/>
              <a:chExt cx="5143500" cy="4668265"/>
            </a:xfrm>
          </p:grpSpPr>
          <p:sp>
            <p:nvSpPr>
              <p:cNvPr id="22" name="Diamond 21"/>
              <p:cNvSpPr/>
              <p:nvPr/>
            </p:nvSpPr>
            <p:spPr>
              <a:xfrm>
                <a:off x="1585912" y="2687065"/>
                <a:ext cx="5143500" cy="2800350"/>
              </a:xfrm>
              <a:prstGeom prst="diamond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50800" dist="25400" dir="5400000" algn="t" rotWithShape="0">
                  <a:prstClr val="black">
                    <a:alpha val="30000"/>
                  </a:prstClr>
                </a:outerShdw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Freeform 22"/>
              <p:cNvSpPr/>
              <p:nvPr/>
            </p:nvSpPr>
            <p:spPr>
              <a:xfrm>
                <a:off x="2243137" y="2687065"/>
                <a:ext cx="3829050" cy="2084704"/>
              </a:xfrm>
              <a:custGeom>
                <a:avLst/>
                <a:gdLst>
                  <a:gd name="connsiteX0" fmla="*/ 1884609 w 3769219"/>
                  <a:gd name="connsiteY0" fmla="*/ 0 h 2052130"/>
                  <a:gd name="connsiteX1" fmla="*/ 3769219 w 3769219"/>
                  <a:gd name="connsiteY1" fmla="*/ 1026065 h 2052130"/>
                  <a:gd name="connsiteX2" fmla="*/ 1884609 w 3769219"/>
                  <a:gd name="connsiteY2" fmla="*/ 2052130 h 2052130"/>
                  <a:gd name="connsiteX3" fmla="*/ 0 w 3769219"/>
                  <a:gd name="connsiteY3" fmla="*/ 1026065 h 20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69219" h="2052130">
                    <a:moveTo>
                      <a:pt x="1884609" y="0"/>
                    </a:moveTo>
                    <a:lnTo>
                      <a:pt x="3769219" y="1026065"/>
                    </a:lnTo>
                    <a:lnTo>
                      <a:pt x="1884609" y="2052130"/>
                    </a:lnTo>
                    <a:lnTo>
                      <a:pt x="0" y="1026065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Diamond 24"/>
              <p:cNvSpPr/>
              <p:nvPr/>
            </p:nvSpPr>
            <p:spPr>
              <a:xfrm>
                <a:off x="1585912" y="1753108"/>
                <a:ext cx="5143500" cy="2800350"/>
              </a:xfrm>
              <a:prstGeom prst="diamond">
                <a:avLst/>
              </a:prstGeom>
              <a:solidFill>
                <a:schemeClr val="accent5"/>
              </a:solidFill>
              <a:ln>
                <a:noFill/>
              </a:ln>
              <a:effectLst>
                <a:outerShdw blurRad="50800" dist="25400" dir="5400000" algn="t" rotWithShape="0">
                  <a:prstClr val="black">
                    <a:alpha val="30000"/>
                  </a:prstClr>
                </a:outerShdw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Freeform 26"/>
              <p:cNvSpPr/>
              <p:nvPr/>
            </p:nvSpPr>
            <p:spPr>
              <a:xfrm>
                <a:off x="2243137" y="1753108"/>
                <a:ext cx="3829050" cy="2084704"/>
              </a:xfrm>
              <a:custGeom>
                <a:avLst/>
                <a:gdLst>
                  <a:gd name="connsiteX0" fmla="*/ 1884609 w 3769219"/>
                  <a:gd name="connsiteY0" fmla="*/ 0 h 2052130"/>
                  <a:gd name="connsiteX1" fmla="*/ 3769219 w 3769219"/>
                  <a:gd name="connsiteY1" fmla="*/ 1026065 h 2052130"/>
                  <a:gd name="connsiteX2" fmla="*/ 1884609 w 3769219"/>
                  <a:gd name="connsiteY2" fmla="*/ 2052130 h 2052130"/>
                  <a:gd name="connsiteX3" fmla="*/ 0 w 3769219"/>
                  <a:gd name="connsiteY3" fmla="*/ 1026065 h 20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69219" h="2052130">
                    <a:moveTo>
                      <a:pt x="1884609" y="0"/>
                    </a:moveTo>
                    <a:lnTo>
                      <a:pt x="3769219" y="1026065"/>
                    </a:lnTo>
                    <a:lnTo>
                      <a:pt x="1884609" y="2052130"/>
                    </a:lnTo>
                    <a:lnTo>
                      <a:pt x="0" y="102606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Diamond 28"/>
              <p:cNvSpPr/>
              <p:nvPr/>
            </p:nvSpPr>
            <p:spPr>
              <a:xfrm>
                <a:off x="1585912" y="819150"/>
                <a:ext cx="5143500" cy="2800348"/>
              </a:xfrm>
              <a:prstGeom prst="diamond">
                <a:avLst/>
              </a:prstGeom>
              <a:solidFill>
                <a:schemeClr val="accent6"/>
              </a:solidFill>
              <a:ln>
                <a:noFill/>
              </a:ln>
              <a:effectLst>
                <a:outerShdw blurRad="50800" dist="25400" dir="5400000" algn="t" rotWithShape="0">
                  <a:prstClr val="black">
                    <a:alpha val="30000"/>
                  </a:prstClr>
                </a:outerShdw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1681385" y="767545"/>
              <a:ext cx="3772583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>
                  <a:solidFill>
                    <a:schemeClr val="bg2">
                      <a:lumMod val="75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IoT</a:t>
              </a:r>
              <a:r>
                <a:rPr lang="en-US" dirty="0" smtClean="0">
                  <a:solidFill>
                    <a:schemeClr val="bg2">
                      <a:lumMod val="75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 for Smart Buildings:</a:t>
              </a:r>
            </a:p>
            <a:p>
              <a:r>
                <a:rPr lang="en-US" dirty="0" smtClean="0">
                  <a:solidFill>
                    <a:schemeClr val="bg2">
                      <a:lumMod val="75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Energy Management System</a:t>
              </a:r>
              <a:endParaRPr lang="en-US" dirty="0">
                <a:solidFill>
                  <a:schemeClr val="bg2">
                    <a:lumMod val="75000"/>
                  </a:schemeClr>
                </a:solidFill>
                <a:latin typeface="Roboto Light" charset="0"/>
                <a:ea typeface="Roboto Light" charset="0"/>
                <a:cs typeface="Roboto Ligh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21399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34"/>
          <p:cNvCxnSpPr/>
          <p:nvPr/>
        </p:nvCxnSpPr>
        <p:spPr>
          <a:xfrm>
            <a:off x="0" y="2765786"/>
            <a:ext cx="109728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Outline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6C95AE-7298-45E1-9514-94AFF5BED89B}" type="slidenum">
              <a:rPr lang="en-US" smtClean="0"/>
              <a:pPr/>
              <a:t>2</a:t>
            </a:fld>
            <a:endParaRPr lang="en-US" dirty="0"/>
          </a:p>
        </p:txBody>
      </p:sp>
      <p:grpSp>
        <p:nvGrpSpPr>
          <p:cNvPr id="31" name="Group 30"/>
          <p:cNvGrpSpPr/>
          <p:nvPr/>
        </p:nvGrpSpPr>
        <p:grpSpPr>
          <a:xfrm>
            <a:off x="4954357" y="2423293"/>
            <a:ext cx="2397782" cy="3119101"/>
            <a:chOff x="6625213" y="2682894"/>
            <a:chExt cx="2397783" cy="3119101"/>
          </a:xfrm>
        </p:grpSpPr>
        <p:sp>
          <p:nvSpPr>
            <p:cNvPr id="12" name="Oval 11"/>
            <p:cNvSpPr/>
            <p:nvPr/>
          </p:nvSpPr>
          <p:spPr>
            <a:xfrm>
              <a:off x="6625213" y="2682894"/>
              <a:ext cx="684986" cy="68498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38100" dist="12700" dir="5400000" algn="ctr" rotWithShape="0">
                <a:srgbClr val="000000">
                  <a:alpha val="3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latin typeface="Roboto Medium" charset="0"/>
                  <a:ea typeface="Roboto Medium" charset="0"/>
                  <a:cs typeface="Roboto Medium" charset="0"/>
                </a:rPr>
                <a:t>10</a:t>
              </a:r>
              <a:endParaRPr lang="en-US" sz="2400" dirty="0">
                <a:latin typeface="Roboto Medium" charset="0"/>
                <a:ea typeface="Roboto Medium" charset="0"/>
                <a:cs typeface="Roboto Medium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625213" y="3716241"/>
              <a:ext cx="1967206" cy="646331"/>
            </a:xfrm>
            <a:prstGeom prst="rect">
              <a:avLst/>
            </a:prstGeom>
          </p:spPr>
          <p:txBody>
            <a:bodyPr wrap="none" lIns="91440">
              <a:spAutoFit/>
            </a:bodyPr>
            <a:lstStyle/>
            <a:p>
              <a:r>
                <a:rPr lang="en-US" dirty="0" smtClean="0">
                  <a:solidFill>
                    <a:schemeClr val="accent4"/>
                  </a:solidFill>
                  <a:latin typeface="Roboto Medium" charset="0"/>
                  <a:ea typeface="Roboto Medium" charset="0"/>
                  <a:cs typeface="Roboto Medium" charset="0"/>
                </a:rPr>
                <a:t>Software and </a:t>
              </a:r>
            </a:p>
            <a:p>
              <a:r>
                <a:rPr lang="en-US" dirty="0" smtClean="0">
                  <a:solidFill>
                    <a:schemeClr val="accent4"/>
                  </a:solidFill>
                  <a:latin typeface="Roboto Medium" charset="0"/>
                  <a:ea typeface="Roboto Medium" charset="0"/>
                  <a:cs typeface="Roboto Medium" charset="0"/>
                </a:rPr>
                <a:t>Hardware Design</a:t>
              </a:r>
              <a:endParaRPr lang="en-US" dirty="0">
                <a:solidFill>
                  <a:schemeClr val="accent4"/>
                </a:solidFill>
                <a:latin typeface="Roboto Medium" charset="0"/>
                <a:ea typeface="Roboto Medium" charset="0"/>
                <a:cs typeface="Roboto Medium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6625213" y="4232335"/>
              <a:ext cx="2397783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80981" indent="-380981"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Project Schematic: Block Diagram</a:t>
              </a:r>
            </a:p>
            <a:p>
              <a:pPr marL="380981" indent="-380981"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Software Architecture: Top Level</a:t>
              </a:r>
            </a:p>
            <a:p>
              <a:pPr marL="380981" indent="-380981"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Software Architecture: Send/Receive Data</a:t>
              </a:r>
            </a:p>
            <a:p>
              <a:pPr marL="380981" indent="-380981"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Software Architecture: ADC on the Pi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charset="0"/>
                <a:ea typeface="Roboto Light" charset="0"/>
                <a:cs typeface="Roboto Light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9381772" y="2423293"/>
            <a:ext cx="2397782" cy="2011106"/>
            <a:chOff x="6625213" y="2682894"/>
            <a:chExt cx="2397783" cy="2011106"/>
          </a:xfrm>
        </p:grpSpPr>
        <p:sp>
          <p:nvSpPr>
            <p:cNvPr id="39" name="Oval 38"/>
            <p:cNvSpPr/>
            <p:nvPr/>
          </p:nvSpPr>
          <p:spPr>
            <a:xfrm>
              <a:off x="6625213" y="2682894"/>
              <a:ext cx="684986" cy="68498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38100" dist="12700" dir="5400000" algn="ctr" rotWithShape="0">
                <a:srgbClr val="000000">
                  <a:alpha val="3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latin typeface="Roboto Medium" charset="0"/>
                  <a:ea typeface="Roboto Medium" charset="0"/>
                  <a:cs typeface="Roboto Medium" charset="0"/>
                </a:rPr>
                <a:t>17</a:t>
              </a:r>
              <a:endParaRPr lang="en-US" sz="2400" dirty="0">
                <a:latin typeface="Roboto Medium" charset="0"/>
                <a:ea typeface="Roboto Medium" charset="0"/>
                <a:cs typeface="Roboto Medium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6625213" y="3716241"/>
              <a:ext cx="1441421" cy="369332"/>
            </a:xfrm>
            <a:prstGeom prst="rect">
              <a:avLst/>
            </a:prstGeom>
          </p:spPr>
          <p:txBody>
            <a:bodyPr wrap="none" lIns="91440">
              <a:spAutoFit/>
            </a:bodyPr>
            <a:lstStyle/>
            <a:p>
              <a:r>
                <a:rPr lang="en-US" dirty="0" smtClean="0">
                  <a:solidFill>
                    <a:schemeClr val="accent4"/>
                  </a:solidFill>
                  <a:latin typeface="Roboto Medium" charset="0"/>
                  <a:ea typeface="Roboto Medium" charset="0"/>
                  <a:cs typeface="Roboto Medium" charset="0"/>
                </a:rPr>
                <a:t>Conclusions</a:t>
              </a:r>
              <a:endParaRPr lang="en-US" dirty="0">
                <a:solidFill>
                  <a:schemeClr val="accent4"/>
                </a:solidFill>
                <a:latin typeface="Roboto Medium" charset="0"/>
                <a:ea typeface="Roboto Medium" charset="0"/>
                <a:cs typeface="Roboto Medium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6625213" y="4232335"/>
              <a:ext cx="239778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80981" indent="-380981"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Future Work and Conclusions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charset="0"/>
                <a:ea typeface="Roboto Light" charset="0"/>
                <a:cs typeface="Roboto Light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7168065" y="2423293"/>
            <a:ext cx="2397782" cy="1826440"/>
            <a:chOff x="6625213" y="2682894"/>
            <a:chExt cx="2397783" cy="1826440"/>
          </a:xfrm>
        </p:grpSpPr>
        <p:sp>
          <p:nvSpPr>
            <p:cNvPr id="43" name="Oval 42"/>
            <p:cNvSpPr/>
            <p:nvPr/>
          </p:nvSpPr>
          <p:spPr>
            <a:xfrm>
              <a:off x="6625213" y="2682894"/>
              <a:ext cx="684986" cy="68498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38100" dist="12700" dir="5400000" algn="ctr" rotWithShape="0">
                <a:srgbClr val="000000">
                  <a:alpha val="3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latin typeface="Roboto Medium" charset="0"/>
                  <a:ea typeface="Roboto Medium" charset="0"/>
                  <a:cs typeface="Roboto Medium" charset="0"/>
                </a:rPr>
                <a:t>15</a:t>
              </a:r>
              <a:endParaRPr lang="en-US" sz="2400" dirty="0">
                <a:latin typeface="Roboto Medium" charset="0"/>
                <a:ea typeface="Roboto Medium" charset="0"/>
                <a:cs typeface="Roboto Medium" charset="0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6625213" y="3716241"/>
              <a:ext cx="1774846" cy="369332"/>
            </a:xfrm>
            <a:prstGeom prst="rect">
              <a:avLst/>
            </a:prstGeom>
          </p:spPr>
          <p:txBody>
            <a:bodyPr wrap="none" lIns="91440">
              <a:spAutoFit/>
            </a:bodyPr>
            <a:lstStyle/>
            <a:p>
              <a:r>
                <a:rPr lang="en-US" dirty="0" smtClean="0">
                  <a:solidFill>
                    <a:schemeClr val="accent4"/>
                  </a:solidFill>
                  <a:latin typeface="Roboto Medium" charset="0"/>
                  <a:ea typeface="Roboto Medium" charset="0"/>
                  <a:cs typeface="Roboto Medium" charset="0"/>
                </a:rPr>
                <a:t>Functional V&amp;V</a:t>
              </a:r>
              <a:endParaRPr lang="en-US" dirty="0">
                <a:solidFill>
                  <a:schemeClr val="accent4"/>
                </a:solidFill>
                <a:latin typeface="Roboto Medium" charset="0"/>
                <a:ea typeface="Roboto Medium" charset="0"/>
                <a:cs typeface="Roboto Medium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6625213" y="4232335"/>
              <a:ext cx="239778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80981" indent="-380981"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Results Comparison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2740649" y="2442052"/>
            <a:ext cx="2397782" cy="2195772"/>
            <a:chOff x="6625213" y="2682894"/>
            <a:chExt cx="2397783" cy="2195772"/>
          </a:xfrm>
        </p:grpSpPr>
        <p:sp>
          <p:nvSpPr>
            <p:cNvPr id="47" name="Oval 46"/>
            <p:cNvSpPr/>
            <p:nvPr/>
          </p:nvSpPr>
          <p:spPr>
            <a:xfrm>
              <a:off x="6625213" y="2682894"/>
              <a:ext cx="684986" cy="68498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38100" dist="12700" dir="5400000" algn="ctr" rotWithShape="0">
                <a:srgbClr val="000000">
                  <a:alpha val="3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latin typeface="Roboto Medium" charset="0"/>
                  <a:ea typeface="Roboto Medium" charset="0"/>
                  <a:cs typeface="Roboto Medium" charset="0"/>
                </a:rPr>
                <a:t>7</a:t>
              </a:r>
              <a:endParaRPr lang="en-US" sz="2400" dirty="0">
                <a:latin typeface="Roboto Medium" charset="0"/>
                <a:ea typeface="Roboto Medium" charset="0"/>
                <a:cs typeface="Roboto Medium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6625213" y="3716241"/>
              <a:ext cx="2300695" cy="646331"/>
            </a:xfrm>
            <a:prstGeom prst="rect">
              <a:avLst/>
            </a:prstGeom>
          </p:spPr>
          <p:txBody>
            <a:bodyPr wrap="none" lIns="91440">
              <a:spAutoFit/>
            </a:bodyPr>
            <a:lstStyle/>
            <a:p>
              <a:r>
                <a:rPr lang="en-US" dirty="0" smtClean="0">
                  <a:solidFill>
                    <a:schemeClr val="accent4"/>
                  </a:solidFill>
                  <a:latin typeface="Roboto Medium" charset="0"/>
                  <a:ea typeface="Roboto Medium" charset="0"/>
                  <a:cs typeface="Roboto Medium" charset="0"/>
                </a:rPr>
                <a:t>Requirements and</a:t>
              </a:r>
            </a:p>
            <a:p>
              <a:r>
                <a:rPr lang="en-US" dirty="0" smtClean="0">
                  <a:solidFill>
                    <a:schemeClr val="accent4"/>
                  </a:solidFill>
                  <a:latin typeface="Roboto Medium" charset="0"/>
                  <a:ea typeface="Roboto Medium" charset="0"/>
                  <a:cs typeface="Roboto Medium" charset="0"/>
                </a:rPr>
                <a:t>Solution Architecture</a:t>
              </a:r>
              <a:endParaRPr lang="en-US" dirty="0">
                <a:solidFill>
                  <a:schemeClr val="accent4"/>
                </a:solidFill>
                <a:latin typeface="Roboto Medium" charset="0"/>
                <a:ea typeface="Roboto Medium" charset="0"/>
                <a:cs typeface="Roboto Medium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6625213" y="4232335"/>
              <a:ext cx="239778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80981" indent="-380981"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Project Requirements</a:t>
              </a:r>
            </a:p>
            <a:p>
              <a:pPr marL="380981" indent="-380981"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Analysis of Project Requirements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charset="0"/>
                <a:ea typeface="Roboto Light" charset="0"/>
                <a:cs typeface="Roboto Light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526940" y="2426946"/>
            <a:ext cx="2397782" cy="2749770"/>
            <a:chOff x="6625213" y="2682894"/>
            <a:chExt cx="2397783" cy="2749770"/>
          </a:xfrm>
        </p:grpSpPr>
        <p:sp>
          <p:nvSpPr>
            <p:cNvPr id="51" name="Oval 50"/>
            <p:cNvSpPr/>
            <p:nvPr/>
          </p:nvSpPr>
          <p:spPr>
            <a:xfrm>
              <a:off x="6625213" y="2682894"/>
              <a:ext cx="684986" cy="68498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38100" dist="12700" dir="5400000" algn="ctr" rotWithShape="0">
                <a:srgbClr val="000000">
                  <a:alpha val="3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latin typeface="Roboto Medium" charset="0"/>
                  <a:ea typeface="Roboto Medium" charset="0"/>
                  <a:cs typeface="Roboto Medium" charset="0"/>
                </a:rPr>
                <a:t>3</a:t>
              </a:r>
              <a:endParaRPr lang="en-US" sz="2400" dirty="0">
                <a:latin typeface="Roboto Medium" charset="0"/>
                <a:ea typeface="Roboto Medium" charset="0"/>
                <a:cs typeface="Roboto Medium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6625213" y="3716241"/>
              <a:ext cx="1903086" cy="646331"/>
            </a:xfrm>
            <a:prstGeom prst="rect">
              <a:avLst/>
            </a:prstGeom>
          </p:spPr>
          <p:txBody>
            <a:bodyPr wrap="none" lIns="91440">
              <a:spAutoFit/>
            </a:bodyPr>
            <a:lstStyle/>
            <a:p>
              <a:r>
                <a:rPr lang="en-US" dirty="0" smtClean="0">
                  <a:solidFill>
                    <a:schemeClr val="accent4"/>
                  </a:solidFill>
                  <a:latin typeface="Roboto Medium" charset="0"/>
                  <a:ea typeface="Roboto Medium" charset="0"/>
                  <a:cs typeface="Roboto Medium" charset="0"/>
                </a:rPr>
                <a:t>Introduction and </a:t>
              </a:r>
            </a:p>
            <a:p>
              <a:r>
                <a:rPr lang="en-US" dirty="0" smtClean="0">
                  <a:solidFill>
                    <a:schemeClr val="accent4"/>
                  </a:solidFill>
                  <a:latin typeface="Roboto Medium" charset="0"/>
                  <a:ea typeface="Roboto Medium" charset="0"/>
                  <a:cs typeface="Roboto Medium" charset="0"/>
                </a:rPr>
                <a:t>Application</a:t>
              </a:r>
              <a:endParaRPr lang="en-US" dirty="0">
                <a:solidFill>
                  <a:schemeClr val="accent4"/>
                </a:solidFill>
                <a:latin typeface="Roboto Medium" charset="0"/>
                <a:ea typeface="Roboto Medium" charset="0"/>
                <a:cs typeface="Roboto Medium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6625213" y="4232335"/>
              <a:ext cx="239778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80981" indent="-380981"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Benefits of a Smart Building Architecture</a:t>
              </a:r>
            </a:p>
            <a:p>
              <a:pPr marL="380981" indent="-380981"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Utilize Smart Building Benefits</a:t>
              </a:r>
            </a:p>
            <a:p>
              <a:pPr marL="380981" indent="-380981"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Smart Energy Management System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617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19"/>
          <p:cNvSpPr/>
          <p:nvPr/>
        </p:nvSpPr>
        <p:spPr>
          <a:xfrm>
            <a:off x="7532210" y="0"/>
            <a:ext cx="4659793" cy="6858000"/>
          </a:xfrm>
          <a:custGeom>
            <a:avLst/>
            <a:gdLst>
              <a:gd name="connsiteX0" fmla="*/ 0 w 4659793"/>
              <a:gd name="connsiteY0" fmla="*/ 0 h 6858000"/>
              <a:gd name="connsiteX1" fmla="*/ 4659793 w 4659793"/>
              <a:gd name="connsiteY1" fmla="*/ 0 h 6858000"/>
              <a:gd name="connsiteX2" fmla="*/ 4659793 w 4659793"/>
              <a:gd name="connsiteY2" fmla="*/ 6858000 h 6858000"/>
              <a:gd name="connsiteX3" fmla="*/ 0 w 465979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59793" h="6858000">
                <a:moveTo>
                  <a:pt x="0" y="0"/>
                </a:moveTo>
                <a:lnTo>
                  <a:pt x="4659793" y="0"/>
                </a:lnTo>
                <a:lnTo>
                  <a:pt x="465979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50800" dist="254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6064373" y="0"/>
            <a:ext cx="6127631" cy="6858000"/>
          </a:xfrm>
          <a:custGeom>
            <a:avLst/>
            <a:gdLst>
              <a:gd name="connsiteX0" fmla="*/ 0 w 6127631"/>
              <a:gd name="connsiteY0" fmla="*/ 0 h 6858000"/>
              <a:gd name="connsiteX1" fmla="*/ 5042155 w 6127631"/>
              <a:gd name="connsiteY1" fmla="*/ 0 h 6858000"/>
              <a:gd name="connsiteX2" fmla="*/ 6127631 w 6127631"/>
              <a:gd name="connsiteY2" fmla="*/ 1625159 h 6858000"/>
              <a:gd name="connsiteX3" fmla="*/ 6127631 w 6127631"/>
              <a:gd name="connsiteY3" fmla="*/ 5232842 h 6858000"/>
              <a:gd name="connsiteX4" fmla="*/ 5042155 w 6127631"/>
              <a:gd name="connsiteY4" fmla="*/ 6858000 h 6858000"/>
              <a:gd name="connsiteX5" fmla="*/ 0 w 6127631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27631" h="6858000">
                <a:moveTo>
                  <a:pt x="0" y="0"/>
                </a:moveTo>
                <a:lnTo>
                  <a:pt x="5042155" y="0"/>
                </a:lnTo>
                <a:lnTo>
                  <a:pt x="6127631" y="1625159"/>
                </a:lnTo>
                <a:lnTo>
                  <a:pt x="6127631" y="5232842"/>
                </a:lnTo>
                <a:lnTo>
                  <a:pt x="504215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254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entagon 13"/>
          <p:cNvSpPr/>
          <p:nvPr/>
        </p:nvSpPr>
        <p:spPr>
          <a:xfrm>
            <a:off x="3696875" y="0"/>
            <a:ext cx="7332453" cy="6858000"/>
          </a:xfrm>
          <a:prstGeom prst="homePlate">
            <a:avLst>
              <a:gd name="adj" fmla="val 33396"/>
            </a:avLst>
          </a:prstGeom>
          <a:solidFill>
            <a:schemeClr val="accent4"/>
          </a:solidFill>
          <a:ln>
            <a:noFill/>
          </a:ln>
          <a:effectLst>
            <a:outerShdw blurRad="50800" dist="254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entagon 14"/>
          <p:cNvSpPr/>
          <p:nvPr/>
        </p:nvSpPr>
        <p:spPr>
          <a:xfrm>
            <a:off x="1930306" y="0"/>
            <a:ext cx="7332453" cy="6858000"/>
          </a:xfrm>
          <a:prstGeom prst="homePlate">
            <a:avLst>
              <a:gd name="adj" fmla="val 33396"/>
            </a:avLst>
          </a:prstGeom>
          <a:solidFill>
            <a:schemeClr val="accent2"/>
          </a:solidFill>
          <a:ln>
            <a:noFill/>
          </a:ln>
          <a:effectLst>
            <a:outerShdw blurRad="50800" dist="254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entagon 12"/>
          <p:cNvSpPr/>
          <p:nvPr/>
        </p:nvSpPr>
        <p:spPr>
          <a:xfrm>
            <a:off x="631575" y="0"/>
            <a:ext cx="7332453" cy="6858000"/>
          </a:xfrm>
          <a:prstGeom prst="homePlate">
            <a:avLst>
              <a:gd name="adj" fmla="val 33396"/>
            </a:avLst>
          </a:prstGeom>
          <a:solidFill>
            <a:schemeClr val="accent6"/>
          </a:solidFill>
          <a:ln>
            <a:noFill/>
          </a:ln>
          <a:effectLst>
            <a:outerShdw blurRad="50800" dist="254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entagon 11"/>
          <p:cNvSpPr/>
          <p:nvPr/>
        </p:nvSpPr>
        <p:spPr>
          <a:xfrm>
            <a:off x="303771" y="0"/>
            <a:ext cx="7332453" cy="6858000"/>
          </a:xfrm>
          <a:prstGeom prst="homePlate">
            <a:avLst>
              <a:gd name="adj" fmla="val 33396"/>
            </a:avLst>
          </a:prstGeom>
          <a:solidFill>
            <a:schemeClr val="tx2"/>
          </a:solidFill>
          <a:ln>
            <a:noFill/>
          </a:ln>
          <a:effectLst>
            <a:outerShdw blurRad="50800" dist="254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entagon 1"/>
          <p:cNvSpPr/>
          <p:nvPr/>
        </p:nvSpPr>
        <p:spPr>
          <a:xfrm>
            <a:off x="-534165" y="0"/>
            <a:ext cx="7332453" cy="6858000"/>
          </a:xfrm>
          <a:prstGeom prst="homePlate">
            <a:avLst>
              <a:gd name="adj" fmla="val 33396"/>
            </a:avLst>
          </a:prstGeom>
          <a:solidFill>
            <a:schemeClr val="accent2"/>
          </a:solidFill>
          <a:ln>
            <a:noFill/>
          </a:ln>
          <a:effectLst>
            <a:outerShdw blurRad="50800" dist="254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839078" y="2689571"/>
            <a:ext cx="6026953" cy="1717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sz="4000" dirty="0" smtClean="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rPr>
              <a:t>Introduction and Application</a:t>
            </a:r>
            <a:endParaRPr lang="en-US" sz="4000" dirty="0">
              <a:solidFill>
                <a:schemeClr val="bg1"/>
              </a:solidFill>
              <a:latin typeface="Roboto Light" charset="0"/>
              <a:ea typeface="Roboto Light" charset="0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5379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a Smart Building Architecture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6C95AE-7298-45E1-9514-94AFF5BED89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26941" y="2277035"/>
            <a:ext cx="3578894" cy="338865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127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296180" y="2277035"/>
            <a:ext cx="3578894" cy="338865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127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065420" y="2277035"/>
            <a:ext cx="3578894" cy="338865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127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647684" y="5227751"/>
            <a:ext cx="875886" cy="8758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38100" dist="127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777951" y="3367880"/>
            <a:ext cx="3076874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Adding a renewable energy source can supplement a buildings electrical loads</a:t>
            </a:r>
            <a:endParaRPr lang="en-US" dirty="0">
              <a:solidFill>
                <a:schemeClr val="bg1">
                  <a:lumMod val="65000"/>
                </a:schemeClr>
              </a:solidFill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91454" y="2619786"/>
            <a:ext cx="3267218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800" dirty="0" smtClean="0">
                <a:latin typeface="Roboto Light" charset="0"/>
                <a:ea typeface="Roboto Light" charset="0"/>
                <a:cs typeface="Roboto Light" charset="0"/>
              </a:rPr>
              <a:t>Renewable Energy</a:t>
            </a:r>
            <a:endParaRPr lang="en-US" sz="2400" dirty="0"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547190" y="3367880"/>
            <a:ext cx="307687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End user can draw power from their renewable technologies, or export energy to the grid for cost savings</a:t>
            </a:r>
            <a:endParaRPr lang="en-US" dirty="0">
              <a:solidFill>
                <a:schemeClr val="bg1">
                  <a:lumMod val="65000"/>
                </a:schemeClr>
              </a:solidFill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432693" y="2619786"/>
            <a:ext cx="3305868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800" dirty="0" smtClean="0">
                <a:latin typeface="Roboto Light" charset="0"/>
                <a:ea typeface="Roboto Light" charset="0"/>
                <a:cs typeface="Roboto Light" charset="0"/>
              </a:rPr>
              <a:t>User Independence</a:t>
            </a:r>
            <a:endParaRPr lang="en-US" sz="2400" dirty="0"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316429" y="3367880"/>
            <a:ext cx="3076874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More local resources to draw power from to help stabilize their grid</a:t>
            </a:r>
            <a:endParaRPr lang="en-US" dirty="0">
              <a:solidFill>
                <a:schemeClr val="bg1">
                  <a:lumMod val="65000"/>
                </a:schemeClr>
              </a:solidFill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316429" y="2619786"/>
            <a:ext cx="3076874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800" dirty="0" smtClean="0">
                <a:latin typeface="Roboto Light" charset="0"/>
                <a:ea typeface="Roboto Light" charset="0"/>
                <a:cs typeface="Roboto Light" charset="0"/>
              </a:rPr>
              <a:t>Utility Benefits</a:t>
            </a:r>
            <a:endParaRPr lang="en-US" sz="2400" dirty="0"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1870541" y="5227751"/>
            <a:ext cx="875886" cy="8758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38100" dist="127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9416923" y="5227753"/>
            <a:ext cx="875886" cy="8758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38100" dist="127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075" y="5478655"/>
            <a:ext cx="457200" cy="374073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836" y="5437094"/>
            <a:ext cx="457200" cy="4572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7829" y="5437094"/>
            <a:ext cx="374073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9889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Utilize Smart Building Benefits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6C95AE-7298-45E1-9514-94AFF5BED89B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41" y="2277035"/>
            <a:ext cx="7126396" cy="35631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6941" y="5840233"/>
            <a:ext cx="60972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http://www.citizensutilityboard.org/images/rtp_comed2.jpg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065420" y="2277035"/>
            <a:ext cx="3578894" cy="338865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127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8316429" y="3367880"/>
            <a:ext cx="3076874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Having alternative energy sources to pull from during the grids peak pricing times can lower total energy costs</a:t>
            </a:r>
            <a:endParaRPr lang="en-US" dirty="0">
              <a:solidFill>
                <a:schemeClr val="bg1">
                  <a:lumMod val="65000"/>
                </a:schemeClr>
              </a:solidFill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8316429" y="2619786"/>
            <a:ext cx="3076874" cy="494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dirty="0" smtClean="0">
                <a:latin typeface="Roboto Light" charset="0"/>
                <a:ea typeface="Roboto Light" charset="0"/>
                <a:cs typeface="Roboto Light" charset="0"/>
              </a:rPr>
              <a:t>Real-Time Pricing</a:t>
            </a:r>
            <a:endParaRPr lang="en-US" sz="2400" dirty="0"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9416923" y="5227753"/>
            <a:ext cx="875886" cy="8758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38100" dist="127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6266" y="5437094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37025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Smart Energy Management System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6C95AE-7298-45E1-9514-94AFF5BED89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26941" y="2277035"/>
            <a:ext cx="3578894" cy="338865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127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296180" y="2277035"/>
            <a:ext cx="3578894" cy="338865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127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065420" y="2277035"/>
            <a:ext cx="3578894" cy="338865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127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777951" y="3367880"/>
            <a:ext cx="307687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Gather relevant data from the grid like time-based energy rates, cloud coverage, and sunrise/sunset times</a:t>
            </a:r>
            <a:endParaRPr lang="en-US" dirty="0">
              <a:solidFill>
                <a:schemeClr val="bg1">
                  <a:lumMod val="65000"/>
                </a:schemeClr>
              </a:solidFill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91454" y="2619786"/>
            <a:ext cx="3267218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800" dirty="0" smtClean="0">
                <a:latin typeface="Roboto Light" charset="0"/>
                <a:ea typeface="Roboto Light" charset="0"/>
                <a:cs typeface="Roboto Light" charset="0"/>
              </a:rPr>
              <a:t>Monitor Grid</a:t>
            </a:r>
            <a:endParaRPr lang="en-US" sz="2400" dirty="0"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547190" y="3367880"/>
            <a:ext cx="307687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Create rules that determine where to take power from or when to sell energy back to the grid based on gathered data</a:t>
            </a:r>
            <a:endParaRPr lang="en-US" dirty="0">
              <a:solidFill>
                <a:schemeClr val="bg1">
                  <a:lumMod val="65000"/>
                </a:schemeClr>
              </a:solidFill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432693" y="2619786"/>
            <a:ext cx="3305868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800" dirty="0" smtClean="0">
                <a:latin typeface="Roboto Light" charset="0"/>
                <a:ea typeface="Roboto Light" charset="0"/>
                <a:cs typeface="Roboto Light" charset="0"/>
              </a:rPr>
              <a:t>Set Preferences</a:t>
            </a:r>
            <a:endParaRPr lang="en-US" sz="2400" dirty="0"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316429" y="3367880"/>
            <a:ext cx="307687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Change the source of energy for system</a:t>
            </a:r>
            <a:endParaRPr lang="en-US" dirty="0">
              <a:solidFill>
                <a:schemeClr val="bg1">
                  <a:lumMod val="65000"/>
                </a:schemeClr>
              </a:solidFill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316429" y="2619786"/>
            <a:ext cx="3076874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800" dirty="0" smtClean="0">
                <a:latin typeface="Roboto Light" charset="0"/>
                <a:ea typeface="Roboto Light" charset="0"/>
                <a:cs typeface="Roboto Light" charset="0"/>
              </a:rPr>
              <a:t>Smart Responses</a:t>
            </a:r>
            <a:endParaRPr lang="en-US" sz="2400" dirty="0"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5647684" y="5227751"/>
            <a:ext cx="875886" cy="8758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38100" dist="127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027" y="5437092"/>
            <a:ext cx="457200" cy="457200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70541" y="5227751"/>
            <a:ext cx="875886" cy="8758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38100" dist="127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84" y="5437092"/>
            <a:ext cx="457200" cy="457200"/>
          </a:xfrm>
          <a:prstGeom prst="rect">
            <a:avLst/>
          </a:prstGeom>
        </p:spPr>
      </p:pic>
      <p:sp>
        <p:nvSpPr>
          <p:cNvPr id="33" name="Oval 32"/>
          <p:cNvSpPr/>
          <p:nvPr/>
        </p:nvSpPr>
        <p:spPr>
          <a:xfrm>
            <a:off x="9416923" y="5227753"/>
            <a:ext cx="875886" cy="8758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38100" dist="127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6266" y="5437094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80537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19"/>
          <p:cNvSpPr/>
          <p:nvPr/>
        </p:nvSpPr>
        <p:spPr>
          <a:xfrm>
            <a:off x="7532210" y="0"/>
            <a:ext cx="4659793" cy="6858000"/>
          </a:xfrm>
          <a:custGeom>
            <a:avLst/>
            <a:gdLst>
              <a:gd name="connsiteX0" fmla="*/ 0 w 4659793"/>
              <a:gd name="connsiteY0" fmla="*/ 0 h 6858000"/>
              <a:gd name="connsiteX1" fmla="*/ 4659793 w 4659793"/>
              <a:gd name="connsiteY1" fmla="*/ 0 h 6858000"/>
              <a:gd name="connsiteX2" fmla="*/ 4659793 w 4659793"/>
              <a:gd name="connsiteY2" fmla="*/ 6858000 h 6858000"/>
              <a:gd name="connsiteX3" fmla="*/ 0 w 465979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59793" h="6858000">
                <a:moveTo>
                  <a:pt x="0" y="0"/>
                </a:moveTo>
                <a:lnTo>
                  <a:pt x="4659793" y="0"/>
                </a:lnTo>
                <a:lnTo>
                  <a:pt x="465979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50800" dist="254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6064373" y="0"/>
            <a:ext cx="6127631" cy="6858000"/>
          </a:xfrm>
          <a:custGeom>
            <a:avLst/>
            <a:gdLst>
              <a:gd name="connsiteX0" fmla="*/ 0 w 6127631"/>
              <a:gd name="connsiteY0" fmla="*/ 0 h 6858000"/>
              <a:gd name="connsiteX1" fmla="*/ 5042155 w 6127631"/>
              <a:gd name="connsiteY1" fmla="*/ 0 h 6858000"/>
              <a:gd name="connsiteX2" fmla="*/ 6127631 w 6127631"/>
              <a:gd name="connsiteY2" fmla="*/ 1625159 h 6858000"/>
              <a:gd name="connsiteX3" fmla="*/ 6127631 w 6127631"/>
              <a:gd name="connsiteY3" fmla="*/ 5232842 h 6858000"/>
              <a:gd name="connsiteX4" fmla="*/ 5042155 w 6127631"/>
              <a:gd name="connsiteY4" fmla="*/ 6858000 h 6858000"/>
              <a:gd name="connsiteX5" fmla="*/ 0 w 6127631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27631" h="6858000">
                <a:moveTo>
                  <a:pt x="0" y="0"/>
                </a:moveTo>
                <a:lnTo>
                  <a:pt x="5042155" y="0"/>
                </a:lnTo>
                <a:lnTo>
                  <a:pt x="6127631" y="1625159"/>
                </a:lnTo>
                <a:lnTo>
                  <a:pt x="6127631" y="5232842"/>
                </a:lnTo>
                <a:lnTo>
                  <a:pt x="504215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254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entagon 13"/>
          <p:cNvSpPr/>
          <p:nvPr/>
        </p:nvSpPr>
        <p:spPr>
          <a:xfrm>
            <a:off x="3696875" y="0"/>
            <a:ext cx="7332453" cy="6858000"/>
          </a:xfrm>
          <a:prstGeom prst="homePlate">
            <a:avLst>
              <a:gd name="adj" fmla="val 33396"/>
            </a:avLst>
          </a:prstGeom>
          <a:solidFill>
            <a:schemeClr val="accent4"/>
          </a:solidFill>
          <a:ln>
            <a:noFill/>
          </a:ln>
          <a:effectLst>
            <a:outerShdw blurRad="50800" dist="254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entagon 14"/>
          <p:cNvSpPr/>
          <p:nvPr/>
        </p:nvSpPr>
        <p:spPr>
          <a:xfrm>
            <a:off x="1930306" y="0"/>
            <a:ext cx="7332453" cy="6858000"/>
          </a:xfrm>
          <a:prstGeom prst="homePlate">
            <a:avLst>
              <a:gd name="adj" fmla="val 33396"/>
            </a:avLst>
          </a:prstGeom>
          <a:solidFill>
            <a:schemeClr val="accent2"/>
          </a:solidFill>
          <a:ln>
            <a:noFill/>
          </a:ln>
          <a:effectLst>
            <a:outerShdw blurRad="50800" dist="254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entagon 12"/>
          <p:cNvSpPr/>
          <p:nvPr/>
        </p:nvSpPr>
        <p:spPr>
          <a:xfrm>
            <a:off x="631575" y="0"/>
            <a:ext cx="7332453" cy="6858000"/>
          </a:xfrm>
          <a:prstGeom prst="homePlate">
            <a:avLst>
              <a:gd name="adj" fmla="val 33396"/>
            </a:avLst>
          </a:prstGeom>
          <a:solidFill>
            <a:schemeClr val="accent6"/>
          </a:solidFill>
          <a:ln>
            <a:noFill/>
          </a:ln>
          <a:effectLst>
            <a:outerShdw blurRad="50800" dist="254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entagon 11"/>
          <p:cNvSpPr/>
          <p:nvPr/>
        </p:nvSpPr>
        <p:spPr>
          <a:xfrm>
            <a:off x="303771" y="0"/>
            <a:ext cx="7332453" cy="6858000"/>
          </a:xfrm>
          <a:prstGeom prst="homePlate">
            <a:avLst>
              <a:gd name="adj" fmla="val 33396"/>
            </a:avLst>
          </a:prstGeom>
          <a:solidFill>
            <a:schemeClr val="tx2"/>
          </a:solidFill>
          <a:ln>
            <a:noFill/>
          </a:ln>
          <a:effectLst>
            <a:outerShdw blurRad="50800" dist="254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entagon 1"/>
          <p:cNvSpPr/>
          <p:nvPr/>
        </p:nvSpPr>
        <p:spPr>
          <a:xfrm>
            <a:off x="-534165" y="0"/>
            <a:ext cx="7332453" cy="6858000"/>
          </a:xfrm>
          <a:prstGeom prst="homePlate">
            <a:avLst>
              <a:gd name="adj" fmla="val 33396"/>
            </a:avLst>
          </a:prstGeom>
          <a:solidFill>
            <a:schemeClr val="accent2"/>
          </a:solidFill>
          <a:ln>
            <a:noFill/>
          </a:ln>
          <a:effectLst>
            <a:outerShdw blurRad="50800" dist="254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839078" y="2689571"/>
            <a:ext cx="6026953" cy="1717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sz="4000" dirty="0" smtClean="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rPr>
              <a:t>Requirements and Solution Architecture</a:t>
            </a:r>
            <a:endParaRPr lang="en-US" sz="4000" dirty="0">
              <a:solidFill>
                <a:schemeClr val="bg1"/>
              </a:solidFill>
              <a:latin typeface="Roboto Light" charset="0"/>
              <a:ea typeface="Roboto Light" charset="0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8811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Requirements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6C95AE-7298-45E1-9514-94AFF5BED89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26941" y="2277035"/>
            <a:ext cx="3578894" cy="338865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127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77950" y="3367880"/>
            <a:ext cx="307687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To fit the project in the constraints of a one-semester timeframe, only the monitoring portion of the system was made</a:t>
            </a:r>
            <a:endParaRPr lang="en-US" dirty="0">
              <a:solidFill>
                <a:schemeClr val="bg1">
                  <a:lumMod val="65000"/>
                </a:schemeClr>
              </a:solidFill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73278" y="2619786"/>
            <a:ext cx="3286217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800" dirty="0" smtClean="0">
                <a:latin typeface="Roboto Light" charset="0"/>
                <a:ea typeface="Roboto Light" charset="0"/>
                <a:cs typeface="Roboto Light" charset="0"/>
              </a:rPr>
              <a:t>Monitoring System</a:t>
            </a:r>
            <a:endParaRPr lang="en-US" sz="2400" dirty="0"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1878444" y="5227753"/>
            <a:ext cx="875886" cy="8758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38100" dist="127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787" y="5437094"/>
            <a:ext cx="457200" cy="45720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4315178" y="2277035"/>
            <a:ext cx="7329136" cy="338865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127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829215" y="2619786"/>
            <a:ext cx="6301061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Simulate a micro grid over a one day time-span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Utility power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Renewable energy source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Energy storage unit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Monitoring system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Generate mock input data for monitoring system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Communicate between monitoring system the simulation</a:t>
            </a:r>
            <a:endParaRPr lang="en-US" dirty="0">
              <a:solidFill>
                <a:schemeClr val="bg1">
                  <a:lumMod val="65000"/>
                </a:schemeClr>
              </a:solidFill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7541803" y="5227753"/>
            <a:ext cx="875886" cy="8758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38100" dist="127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146" y="5437094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358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of Requirements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6C95AE-7298-45E1-9514-94AFF5BED89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26941" y="2277035"/>
            <a:ext cx="3578894" cy="338865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127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296180" y="2277035"/>
            <a:ext cx="3578894" cy="338865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127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065420" y="2277035"/>
            <a:ext cx="3578894" cy="338865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127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647684" y="5227751"/>
            <a:ext cx="875886" cy="8758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38100" dist="127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951" y="3367880"/>
            <a:ext cx="3076874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MathWorks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 has a toolbox for the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SimuLink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 program that has power grid components</a:t>
            </a:r>
            <a:endParaRPr lang="en-US" dirty="0">
              <a:solidFill>
                <a:schemeClr val="bg1">
                  <a:lumMod val="65000"/>
                </a:schemeClr>
              </a:solidFill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91454" y="2619786"/>
            <a:ext cx="3267218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800" dirty="0" smtClean="0">
                <a:latin typeface="Roboto Light" charset="0"/>
                <a:ea typeface="Roboto Light" charset="0"/>
                <a:cs typeface="Roboto Light" charset="0"/>
              </a:rPr>
              <a:t>Simulation Type</a:t>
            </a:r>
            <a:endParaRPr lang="en-US" sz="2400" dirty="0"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47190" y="3367880"/>
            <a:ext cx="3076874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A Raspberry Pi was chosen as the monitoring system that would gather the mock relevant data</a:t>
            </a:r>
            <a:endParaRPr lang="en-US" dirty="0">
              <a:solidFill>
                <a:schemeClr val="bg1">
                  <a:lumMod val="65000"/>
                </a:schemeClr>
              </a:solidFill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32693" y="2619786"/>
            <a:ext cx="3305868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800" dirty="0" smtClean="0">
                <a:latin typeface="Roboto Light" charset="0"/>
                <a:ea typeface="Roboto Light" charset="0"/>
                <a:cs typeface="Roboto Light" charset="0"/>
              </a:rPr>
              <a:t>Monitoring System</a:t>
            </a:r>
            <a:endParaRPr lang="en-US" sz="2400" dirty="0"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316429" y="3367880"/>
            <a:ext cx="307687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The simulation and monitoring system should communicate over wireless User Datagram Protocol (UDP)</a:t>
            </a:r>
            <a:endParaRPr lang="en-US" dirty="0">
              <a:solidFill>
                <a:schemeClr val="bg1">
                  <a:lumMod val="65000"/>
                </a:schemeClr>
              </a:solidFill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316429" y="2619786"/>
            <a:ext cx="3076874" cy="561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800" dirty="0" smtClean="0">
                <a:latin typeface="Roboto Light" charset="0"/>
                <a:ea typeface="Roboto Light" charset="0"/>
                <a:cs typeface="Roboto Light" charset="0"/>
              </a:rPr>
              <a:t>Communication</a:t>
            </a:r>
            <a:endParaRPr lang="en-US" sz="2400" dirty="0"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870541" y="5227751"/>
            <a:ext cx="875886" cy="8758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38100" dist="127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9416923" y="5227753"/>
            <a:ext cx="875886" cy="8758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38100" dist="127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6266" y="5437094"/>
            <a:ext cx="457200" cy="4572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84" y="5437094"/>
            <a:ext cx="457200" cy="4572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222" y="5421549"/>
            <a:ext cx="548640" cy="488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15534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19"/>
          <p:cNvSpPr/>
          <p:nvPr/>
        </p:nvSpPr>
        <p:spPr>
          <a:xfrm>
            <a:off x="7532210" y="0"/>
            <a:ext cx="4659793" cy="6858000"/>
          </a:xfrm>
          <a:custGeom>
            <a:avLst/>
            <a:gdLst>
              <a:gd name="connsiteX0" fmla="*/ 0 w 4659793"/>
              <a:gd name="connsiteY0" fmla="*/ 0 h 6858000"/>
              <a:gd name="connsiteX1" fmla="*/ 4659793 w 4659793"/>
              <a:gd name="connsiteY1" fmla="*/ 0 h 6858000"/>
              <a:gd name="connsiteX2" fmla="*/ 4659793 w 4659793"/>
              <a:gd name="connsiteY2" fmla="*/ 6858000 h 6858000"/>
              <a:gd name="connsiteX3" fmla="*/ 0 w 465979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59793" h="6858000">
                <a:moveTo>
                  <a:pt x="0" y="0"/>
                </a:moveTo>
                <a:lnTo>
                  <a:pt x="4659793" y="0"/>
                </a:lnTo>
                <a:lnTo>
                  <a:pt x="465979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50800" dist="254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6064373" y="0"/>
            <a:ext cx="6127631" cy="6858000"/>
          </a:xfrm>
          <a:custGeom>
            <a:avLst/>
            <a:gdLst>
              <a:gd name="connsiteX0" fmla="*/ 0 w 6127631"/>
              <a:gd name="connsiteY0" fmla="*/ 0 h 6858000"/>
              <a:gd name="connsiteX1" fmla="*/ 5042155 w 6127631"/>
              <a:gd name="connsiteY1" fmla="*/ 0 h 6858000"/>
              <a:gd name="connsiteX2" fmla="*/ 6127631 w 6127631"/>
              <a:gd name="connsiteY2" fmla="*/ 1625159 h 6858000"/>
              <a:gd name="connsiteX3" fmla="*/ 6127631 w 6127631"/>
              <a:gd name="connsiteY3" fmla="*/ 5232842 h 6858000"/>
              <a:gd name="connsiteX4" fmla="*/ 5042155 w 6127631"/>
              <a:gd name="connsiteY4" fmla="*/ 6858000 h 6858000"/>
              <a:gd name="connsiteX5" fmla="*/ 0 w 6127631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27631" h="6858000">
                <a:moveTo>
                  <a:pt x="0" y="0"/>
                </a:moveTo>
                <a:lnTo>
                  <a:pt x="5042155" y="0"/>
                </a:lnTo>
                <a:lnTo>
                  <a:pt x="6127631" y="1625159"/>
                </a:lnTo>
                <a:lnTo>
                  <a:pt x="6127631" y="5232842"/>
                </a:lnTo>
                <a:lnTo>
                  <a:pt x="504215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254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entagon 13"/>
          <p:cNvSpPr/>
          <p:nvPr/>
        </p:nvSpPr>
        <p:spPr>
          <a:xfrm>
            <a:off x="3696875" y="0"/>
            <a:ext cx="7332453" cy="6858000"/>
          </a:xfrm>
          <a:prstGeom prst="homePlate">
            <a:avLst>
              <a:gd name="adj" fmla="val 33396"/>
            </a:avLst>
          </a:prstGeom>
          <a:solidFill>
            <a:schemeClr val="accent4"/>
          </a:solidFill>
          <a:ln>
            <a:noFill/>
          </a:ln>
          <a:effectLst>
            <a:outerShdw blurRad="50800" dist="254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entagon 14"/>
          <p:cNvSpPr/>
          <p:nvPr/>
        </p:nvSpPr>
        <p:spPr>
          <a:xfrm>
            <a:off x="1930306" y="0"/>
            <a:ext cx="7332453" cy="6858000"/>
          </a:xfrm>
          <a:prstGeom prst="homePlate">
            <a:avLst>
              <a:gd name="adj" fmla="val 33396"/>
            </a:avLst>
          </a:prstGeom>
          <a:solidFill>
            <a:schemeClr val="accent2"/>
          </a:solidFill>
          <a:ln>
            <a:noFill/>
          </a:ln>
          <a:effectLst>
            <a:outerShdw blurRad="50800" dist="254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entagon 12"/>
          <p:cNvSpPr/>
          <p:nvPr/>
        </p:nvSpPr>
        <p:spPr>
          <a:xfrm>
            <a:off x="631575" y="0"/>
            <a:ext cx="7332453" cy="6858000"/>
          </a:xfrm>
          <a:prstGeom prst="homePlate">
            <a:avLst>
              <a:gd name="adj" fmla="val 33396"/>
            </a:avLst>
          </a:prstGeom>
          <a:solidFill>
            <a:schemeClr val="accent6"/>
          </a:solidFill>
          <a:ln>
            <a:noFill/>
          </a:ln>
          <a:effectLst>
            <a:outerShdw blurRad="50800" dist="254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entagon 11"/>
          <p:cNvSpPr/>
          <p:nvPr/>
        </p:nvSpPr>
        <p:spPr>
          <a:xfrm>
            <a:off x="303771" y="0"/>
            <a:ext cx="7332453" cy="6858000"/>
          </a:xfrm>
          <a:prstGeom prst="homePlate">
            <a:avLst>
              <a:gd name="adj" fmla="val 33396"/>
            </a:avLst>
          </a:prstGeom>
          <a:solidFill>
            <a:schemeClr val="tx2"/>
          </a:solidFill>
          <a:ln>
            <a:noFill/>
          </a:ln>
          <a:effectLst>
            <a:outerShdw blurRad="50800" dist="254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entagon 1"/>
          <p:cNvSpPr/>
          <p:nvPr/>
        </p:nvSpPr>
        <p:spPr>
          <a:xfrm>
            <a:off x="-534165" y="0"/>
            <a:ext cx="7332453" cy="6858000"/>
          </a:xfrm>
          <a:prstGeom prst="homePlate">
            <a:avLst>
              <a:gd name="adj" fmla="val 33396"/>
            </a:avLst>
          </a:prstGeom>
          <a:solidFill>
            <a:schemeClr val="accent2"/>
          </a:solidFill>
          <a:ln>
            <a:noFill/>
          </a:ln>
          <a:effectLst>
            <a:outerShdw blurRad="50800" dist="254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839078" y="2689571"/>
            <a:ext cx="6026953" cy="1717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sz="4000" dirty="0" smtClean="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rPr>
              <a:t>Software and Hardware Design</a:t>
            </a:r>
            <a:endParaRPr lang="en-US" sz="4000" dirty="0">
              <a:solidFill>
                <a:schemeClr val="bg1"/>
              </a:solidFill>
              <a:latin typeface="Roboto Light" charset="0"/>
              <a:ea typeface="Roboto Light" charset="0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4338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Schematic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C95AE-7298-45E1-9514-94AFF5BED89B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4" name="image03.png"/>
          <p:cNvPicPr>
            <a:picLocks noChangeAspect="1"/>
          </p:cNvPicPr>
          <p:nvPr/>
        </p:nvPicPr>
        <p:blipFill rotWithShape="1">
          <a:blip r:embed="rId2"/>
          <a:srcRect l="27570" t="16995" r="35299" b="8697"/>
          <a:stretch/>
        </p:blipFill>
        <p:spPr>
          <a:xfrm>
            <a:off x="4925167" y="171860"/>
            <a:ext cx="5932123" cy="6678645"/>
          </a:xfrm>
          <a:prstGeom prst="rect">
            <a:avLst/>
          </a:prstGeom>
          <a:ln/>
        </p:spPr>
      </p:pic>
      <p:sp>
        <p:nvSpPr>
          <p:cNvPr id="20" name="Rectangle 19"/>
          <p:cNvSpPr/>
          <p:nvPr/>
        </p:nvSpPr>
        <p:spPr>
          <a:xfrm>
            <a:off x="526941" y="2277035"/>
            <a:ext cx="3578894" cy="338865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127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777951" y="3367880"/>
            <a:ext cx="307687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A set of loads tied to an existing service, battery block, PV array, and management system are shown in this schematic</a:t>
            </a:r>
            <a:endParaRPr lang="en-US" dirty="0">
              <a:solidFill>
                <a:schemeClr val="bg1">
                  <a:lumMod val="65000"/>
                </a:schemeClr>
              </a:solidFill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91454" y="2619786"/>
            <a:ext cx="3267218" cy="561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800" dirty="0" smtClean="0">
                <a:latin typeface="Roboto Light" charset="0"/>
                <a:ea typeface="Roboto Light" charset="0"/>
                <a:cs typeface="Roboto Light" charset="0"/>
              </a:rPr>
              <a:t>Block Diagram</a:t>
            </a:r>
            <a:endParaRPr lang="en-US" sz="2400" dirty="0"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1870541" y="5227751"/>
            <a:ext cx="875886" cy="8758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38100" dist="127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84" y="5437092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3938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Architecture: Top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C95AE-7298-45E1-9514-94AFF5BED89B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18381"/>
            <a:ext cx="9644063" cy="582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42511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Architecture: Send/Receive Data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C95AE-7298-45E1-9514-94AFF5BED89B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27906"/>
            <a:ext cx="9757263" cy="5824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21152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Architecture: ADC on the Pi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C95AE-7298-45E1-9514-94AFF5BED89B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28750"/>
            <a:ext cx="10577127" cy="5341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1819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19"/>
          <p:cNvSpPr/>
          <p:nvPr/>
        </p:nvSpPr>
        <p:spPr>
          <a:xfrm>
            <a:off x="7532210" y="0"/>
            <a:ext cx="4659793" cy="6858000"/>
          </a:xfrm>
          <a:custGeom>
            <a:avLst/>
            <a:gdLst>
              <a:gd name="connsiteX0" fmla="*/ 0 w 4659793"/>
              <a:gd name="connsiteY0" fmla="*/ 0 h 6858000"/>
              <a:gd name="connsiteX1" fmla="*/ 4659793 w 4659793"/>
              <a:gd name="connsiteY1" fmla="*/ 0 h 6858000"/>
              <a:gd name="connsiteX2" fmla="*/ 4659793 w 4659793"/>
              <a:gd name="connsiteY2" fmla="*/ 6858000 h 6858000"/>
              <a:gd name="connsiteX3" fmla="*/ 0 w 465979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59793" h="6858000">
                <a:moveTo>
                  <a:pt x="0" y="0"/>
                </a:moveTo>
                <a:lnTo>
                  <a:pt x="4659793" y="0"/>
                </a:lnTo>
                <a:lnTo>
                  <a:pt x="465979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50800" dist="254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6064373" y="0"/>
            <a:ext cx="6127631" cy="6858000"/>
          </a:xfrm>
          <a:custGeom>
            <a:avLst/>
            <a:gdLst>
              <a:gd name="connsiteX0" fmla="*/ 0 w 6127631"/>
              <a:gd name="connsiteY0" fmla="*/ 0 h 6858000"/>
              <a:gd name="connsiteX1" fmla="*/ 5042155 w 6127631"/>
              <a:gd name="connsiteY1" fmla="*/ 0 h 6858000"/>
              <a:gd name="connsiteX2" fmla="*/ 6127631 w 6127631"/>
              <a:gd name="connsiteY2" fmla="*/ 1625159 h 6858000"/>
              <a:gd name="connsiteX3" fmla="*/ 6127631 w 6127631"/>
              <a:gd name="connsiteY3" fmla="*/ 5232842 h 6858000"/>
              <a:gd name="connsiteX4" fmla="*/ 5042155 w 6127631"/>
              <a:gd name="connsiteY4" fmla="*/ 6858000 h 6858000"/>
              <a:gd name="connsiteX5" fmla="*/ 0 w 6127631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27631" h="6858000">
                <a:moveTo>
                  <a:pt x="0" y="0"/>
                </a:moveTo>
                <a:lnTo>
                  <a:pt x="5042155" y="0"/>
                </a:lnTo>
                <a:lnTo>
                  <a:pt x="6127631" y="1625159"/>
                </a:lnTo>
                <a:lnTo>
                  <a:pt x="6127631" y="5232842"/>
                </a:lnTo>
                <a:lnTo>
                  <a:pt x="504215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254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entagon 13"/>
          <p:cNvSpPr/>
          <p:nvPr/>
        </p:nvSpPr>
        <p:spPr>
          <a:xfrm>
            <a:off x="3696875" y="0"/>
            <a:ext cx="7332453" cy="6858000"/>
          </a:xfrm>
          <a:prstGeom prst="homePlate">
            <a:avLst>
              <a:gd name="adj" fmla="val 33396"/>
            </a:avLst>
          </a:prstGeom>
          <a:solidFill>
            <a:schemeClr val="accent4"/>
          </a:solidFill>
          <a:ln>
            <a:noFill/>
          </a:ln>
          <a:effectLst>
            <a:outerShdw blurRad="50800" dist="254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entagon 14"/>
          <p:cNvSpPr/>
          <p:nvPr/>
        </p:nvSpPr>
        <p:spPr>
          <a:xfrm>
            <a:off x="1930306" y="0"/>
            <a:ext cx="7332453" cy="6858000"/>
          </a:xfrm>
          <a:prstGeom prst="homePlate">
            <a:avLst>
              <a:gd name="adj" fmla="val 33396"/>
            </a:avLst>
          </a:prstGeom>
          <a:solidFill>
            <a:schemeClr val="accent2"/>
          </a:solidFill>
          <a:ln>
            <a:noFill/>
          </a:ln>
          <a:effectLst>
            <a:outerShdw blurRad="50800" dist="254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entagon 12"/>
          <p:cNvSpPr/>
          <p:nvPr/>
        </p:nvSpPr>
        <p:spPr>
          <a:xfrm>
            <a:off x="631575" y="0"/>
            <a:ext cx="7332453" cy="6858000"/>
          </a:xfrm>
          <a:prstGeom prst="homePlate">
            <a:avLst>
              <a:gd name="adj" fmla="val 33396"/>
            </a:avLst>
          </a:prstGeom>
          <a:solidFill>
            <a:schemeClr val="accent6"/>
          </a:solidFill>
          <a:ln>
            <a:noFill/>
          </a:ln>
          <a:effectLst>
            <a:outerShdw blurRad="50800" dist="254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entagon 11"/>
          <p:cNvSpPr/>
          <p:nvPr/>
        </p:nvSpPr>
        <p:spPr>
          <a:xfrm>
            <a:off x="303771" y="0"/>
            <a:ext cx="7332453" cy="6858000"/>
          </a:xfrm>
          <a:prstGeom prst="homePlate">
            <a:avLst>
              <a:gd name="adj" fmla="val 33396"/>
            </a:avLst>
          </a:prstGeom>
          <a:solidFill>
            <a:schemeClr val="tx2"/>
          </a:solidFill>
          <a:ln>
            <a:noFill/>
          </a:ln>
          <a:effectLst>
            <a:outerShdw blurRad="50800" dist="254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entagon 1"/>
          <p:cNvSpPr/>
          <p:nvPr/>
        </p:nvSpPr>
        <p:spPr>
          <a:xfrm>
            <a:off x="-534165" y="0"/>
            <a:ext cx="7332453" cy="6858000"/>
          </a:xfrm>
          <a:prstGeom prst="homePlate">
            <a:avLst>
              <a:gd name="adj" fmla="val 33396"/>
            </a:avLst>
          </a:prstGeom>
          <a:solidFill>
            <a:schemeClr val="accent2"/>
          </a:solidFill>
          <a:ln>
            <a:noFill/>
          </a:ln>
          <a:effectLst>
            <a:outerShdw blurRad="50800" dist="254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839078" y="2689571"/>
            <a:ext cx="6026953" cy="855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sz="4000" dirty="0" smtClean="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rPr>
              <a:t>Functional V&amp;V</a:t>
            </a:r>
            <a:endParaRPr lang="en-US" sz="4000" dirty="0">
              <a:solidFill>
                <a:schemeClr val="bg1"/>
              </a:solidFill>
              <a:latin typeface="Roboto Light" charset="0"/>
              <a:ea typeface="Roboto Light" charset="0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6182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Comparison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C95AE-7298-45E1-9514-94AFF5BED89B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33272"/>
            <a:ext cx="8756905" cy="5824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9228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19"/>
          <p:cNvSpPr/>
          <p:nvPr/>
        </p:nvSpPr>
        <p:spPr>
          <a:xfrm>
            <a:off x="7532210" y="0"/>
            <a:ext cx="4659793" cy="6858000"/>
          </a:xfrm>
          <a:custGeom>
            <a:avLst/>
            <a:gdLst>
              <a:gd name="connsiteX0" fmla="*/ 0 w 4659793"/>
              <a:gd name="connsiteY0" fmla="*/ 0 h 6858000"/>
              <a:gd name="connsiteX1" fmla="*/ 4659793 w 4659793"/>
              <a:gd name="connsiteY1" fmla="*/ 0 h 6858000"/>
              <a:gd name="connsiteX2" fmla="*/ 4659793 w 4659793"/>
              <a:gd name="connsiteY2" fmla="*/ 6858000 h 6858000"/>
              <a:gd name="connsiteX3" fmla="*/ 0 w 465979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59793" h="6858000">
                <a:moveTo>
                  <a:pt x="0" y="0"/>
                </a:moveTo>
                <a:lnTo>
                  <a:pt x="4659793" y="0"/>
                </a:lnTo>
                <a:lnTo>
                  <a:pt x="465979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50800" dist="254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6064373" y="0"/>
            <a:ext cx="6127631" cy="6858000"/>
          </a:xfrm>
          <a:custGeom>
            <a:avLst/>
            <a:gdLst>
              <a:gd name="connsiteX0" fmla="*/ 0 w 6127631"/>
              <a:gd name="connsiteY0" fmla="*/ 0 h 6858000"/>
              <a:gd name="connsiteX1" fmla="*/ 5042155 w 6127631"/>
              <a:gd name="connsiteY1" fmla="*/ 0 h 6858000"/>
              <a:gd name="connsiteX2" fmla="*/ 6127631 w 6127631"/>
              <a:gd name="connsiteY2" fmla="*/ 1625159 h 6858000"/>
              <a:gd name="connsiteX3" fmla="*/ 6127631 w 6127631"/>
              <a:gd name="connsiteY3" fmla="*/ 5232842 h 6858000"/>
              <a:gd name="connsiteX4" fmla="*/ 5042155 w 6127631"/>
              <a:gd name="connsiteY4" fmla="*/ 6858000 h 6858000"/>
              <a:gd name="connsiteX5" fmla="*/ 0 w 6127631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27631" h="6858000">
                <a:moveTo>
                  <a:pt x="0" y="0"/>
                </a:moveTo>
                <a:lnTo>
                  <a:pt x="5042155" y="0"/>
                </a:lnTo>
                <a:lnTo>
                  <a:pt x="6127631" y="1625159"/>
                </a:lnTo>
                <a:lnTo>
                  <a:pt x="6127631" y="5232842"/>
                </a:lnTo>
                <a:lnTo>
                  <a:pt x="504215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254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entagon 13"/>
          <p:cNvSpPr/>
          <p:nvPr/>
        </p:nvSpPr>
        <p:spPr>
          <a:xfrm>
            <a:off x="3696875" y="0"/>
            <a:ext cx="7332453" cy="6858000"/>
          </a:xfrm>
          <a:prstGeom prst="homePlate">
            <a:avLst>
              <a:gd name="adj" fmla="val 33396"/>
            </a:avLst>
          </a:prstGeom>
          <a:solidFill>
            <a:schemeClr val="accent4"/>
          </a:solidFill>
          <a:ln>
            <a:noFill/>
          </a:ln>
          <a:effectLst>
            <a:outerShdw blurRad="50800" dist="254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entagon 14"/>
          <p:cNvSpPr/>
          <p:nvPr/>
        </p:nvSpPr>
        <p:spPr>
          <a:xfrm>
            <a:off x="1930306" y="0"/>
            <a:ext cx="7332453" cy="6858000"/>
          </a:xfrm>
          <a:prstGeom prst="homePlate">
            <a:avLst>
              <a:gd name="adj" fmla="val 33396"/>
            </a:avLst>
          </a:prstGeom>
          <a:solidFill>
            <a:schemeClr val="accent2"/>
          </a:solidFill>
          <a:ln>
            <a:noFill/>
          </a:ln>
          <a:effectLst>
            <a:outerShdw blurRad="50800" dist="254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entagon 12"/>
          <p:cNvSpPr/>
          <p:nvPr/>
        </p:nvSpPr>
        <p:spPr>
          <a:xfrm>
            <a:off x="631575" y="0"/>
            <a:ext cx="7332453" cy="6858000"/>
          </a:xfrm>
          <a:prstGeom prst="homePlate">
            <a:avLst>
              <a:gd name="adj" fmla="val 33396"/>
            </a:avLst>
          </a:prstGeom>
          <a:solidFill>
            <a:schemeClr val="accent6"/>
          </a:solidFill>
          <a:ln>
            <a:noFill/>
          </a:ln>
          <a:effectLst>
            <a:outerShdw blurRad="50800" dist="254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entagon 11"/>
          <p:cNvSpPr/>
          <p:nvPr/>
        </p:nvSpPr>
        <p:spPr>
          <a:xfrm>
            <a:off x="303771" y="0"/>
            <a:ext cx="7332453" cy="6858000"/>
          </a:xfrm>
          <a:prstGeom prst="homePlate">
            <a:avLst>
              <a:gd name="adj" fmla="val 33396"/>
            </a:avLst>
          </a:prstGeom>
          <a:solidFill>
            <a:schemeClr val="tx2"/>
          </a:solidFill>
          <a:ln>
            <a:noFill/>
          </a:ln>
          <a:effectLst>
            <a:outerShdw blurRad="50800" dist="254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entagon 1"/>
          <p:cNvSpPr/>
          <p:nvPr/>
        </p:nvSpPr>
        <p:spPr>
          <a:xfrm>
            <a:off x="-534165" y="0"/>
            <a:ext cx="7332453" cy="6858000"/>
          </a:xfrm>
          <a:prstGeom prst="homePlate">
            <a:avLst>
              <a:gd name="adj" fmla="val 33396"/>
            </a:avLst>
          </a:prstGeom>
          <a:solidFill>
            <a:schemeClr val="accent2"/>
          </a:solidFill>
          <a:ln>
            <a:noFill/>
          </a:ln>
          <a:effectLst>
            <a:outerShdw blurRad="50800" dist="25400" algn="t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839078" y="2689571"/>
            <a:ext cx="602695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sz="4000" dirty="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2117420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 and Conclusion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6C95AE-7298-45E1-9514-94AFF5BED89B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26941" y="2277035"/>
            <a:ext cx="3578894" cy="338865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127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296180" y="2277035"/>
            <a:ext cx="3578894" cy="338865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127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065420" y="2277035"/>
            <a:ext cx="3578894" cy="338865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127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951" y="3367880"/>
            <a:ext cx="3076874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Built-in energy storage blocks in Simulink did not realistically simulate storing energy</a:t>
            </a:r>
            <a:endParaRPr lang="en-US" dirty="0">
              <a:solidFill>
                <a:schemeClr val="bg1">
                  <a:lumMod val="65000"/>
                </a:schemeClr>
              </a:solidFill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91454" y="2619786"/>
            <a:ext cx="3267218" cy="561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800" dirty="0" smtClean="0">
                <a:latin typeface="Roboto Light" charset="0"/>
                <a:ea typeface="Roboto Light" charset="0"/>
                <a:cs typeface="Roboto Light" charset="0"/>
              </a:rPr>
              <a:t>Energy Storage</a:t>
            </a:r>
            <a:endParaRPr lang="en-US" sz="2400" dirty="0"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47190" y="3367880"/>
            <a:ext cx="307687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Including free weather APIs that could provide information on cloud coverage, reducing PV arrays effectiveness</a:t>
            </a:r>
            <a:endParaRPr lang="en-US" dirty="0">
              <a:solidFill>
                <a:schemeClr val="bg1">
                  <a:lumMod val="65000"/>
                </a:schemeClr>
              </a:solidFill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32693" y="2619786"/>
            <a:ext cx="3305868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800" dirty="0" smtClean="0">
                <a:latin typeface="Roboto Light" charset="0"/>
                <a:ea typeface="Roboto Light" charset="0"/>
                <a:cs typeface="Roboto Light" charset="0"/>
              </a:rPr>
              <a:t>Weather API</a:t>
            </a:r>
            <a:endParaRPr lang="en-US" sz="2400" dirty="0"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316429" y="3367880"/>
            <a:ext cx="307687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Two working components, but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i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ssues communicating between live sensor UDP and simulation UDP kept them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separate</a:t>
            </a:r>
            <a:endParaRPr lang="en-US" dirty="0">
              <a:solidFill>
                <a:schemeClr val="bg1">
                  <a:lumMod val="65000"/>
                </a:schemeClr>
              </a:solidFill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316429" y="2619786"/>
            <a:ext cx="3076874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800" dirty="0" smtClean="0">
                <a:latin typeface="Roboto Light" charset="0"/>
                <a:ea typeface="Roboto Light" charset="0"/>
                <a:cs typeface="Roboto Light" charset="0"/>
              </a:rPr>
              <a:t>Conclusion</a:t>
            </a:r>
            <a:endParaRPr lang="en-US" sz="2400" dirty="0"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647684" y="5227751"/>
            <a:ext cx="875886" cy="8758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38100" dist="127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027" y="5437092"/>
            <a:ext cx="457200" cy="457200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1870541" y="5227751"/>
            <a:ext cx="875886" cy="8758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38100" dist="127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84" y="5437092"/>
            <a:ext cx="457200" cy="457200"/>
          </a:xfrm>
          <a:prstGeom prst="rect">
            <a:avLst/>
          </a:prstGeom>
        </p:spPr>
      </p:pic>
      <p:sp>
        <p:nvSpPr>
          <p:cNvPr id="18" name="Oval 17"/>
          <p:cNvSpPr/>
          <p:nvPr/>
        </p:nvSpPr>
        <p:spPr>
          <a:xfrm>
            <a:off x="9416923" y="5227753"/>
            <a:ext cx="875886" cy="8758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38100" dist="127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6266" y="5437094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4098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0D1EDE-7116-2443-9BDD-368CE5B37660}" type="slidenum">
              <a:rPr lang="en-US" smtClean="0"/>
              <a:t>19</a:t>
            </a:fld>
            <a:endParaRPr lang="en-US" dirty="0"/>
          </a:p>
        </p:txBody>
      </p:sp>
      <p:sp>
        <p:nvSpPr>
          <p:cNvPr id="19" name="Diamond 18"/>
          <p:cNvSpPr>
            <a:spLocks noChangeAspect="1"/>
          </p:cNvSpPr>
          <p:nvPr/>
        </p:nvSpPr>
        <p:spPr>
          <a:xfrm>
            <a:off x="526942" y="3647117"/>
            <a:ext cx="4198783" cy="2286000"/>
          </a:xfrm>
          <a:prstGeom prst="diamond">
            <a:avLst/>
          </a:prstGeom>
          <a:solidFill>
            <a:schemeClr val="accent2"/>
          </a:solidFill>
          <a:ln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iamond 19"/>
          <p:cNvSpPr>
            <a:spLocks noChangeAspect="1"/>
          </p:cNvSpPr>
          <p:nvPr/>
        </p:nvSpPr>
        <p:spPr>
          <a:xfrm>
            <a:off x="526942" y="2904223"/>
            <a:ext cx="4198783" cy="2286000"/>
          </a:xfrm>
          <a:prstGeom prst="diamond">
            <a:avLst/>
          </a:prstGeom>
          <a:solidFill>
            <a:schemeClr val="accent5"/>
          </a:solidFill>
          <a:ln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iamond 20"/>
          <p:cNvSpPr>
            <a:spLocks noChangeAspect="1"/>
          </p:cNvSpPr>
          <p:nvPr/>
        </p:nvSpPr>
        <p:spPr>
          <a:xfrm>
            <a:off x="526942" y="2161329"/>
            <a:ext cx="4198783" cy="2286000"/>
          </a:xfrm>
          <a:prstGeom prst="diamond">
            <a:avLst/>
          </a:prstGeom>
          <a:solidFill>
            <a:schemeClr val="accent6"/>
          </a:solidFill>
          <a:ln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066410" y="3447061"/>
            <a:ext cx="485261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7200" dirty="0">
                <a:latin typeface="Roboto Light" charset="0"/>
                <a:ea typeface="Roboto Light" charset="0"/>
                <a:cs typeface="Roboto Light" charset="0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70027556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Custom 2">
      <a:dk1>
        <a:srgbClr val="000000"/>
      </a:dk1>
      <a:lt1>
        <a:srgbClr val="FFFFFF"/>
      </a:lt1>
      <a:dk2>
        <a:srgbClr val="263238"/>
      </a:dk2>
      <a:lt2>
        <a:srgbClr val="ECEFF1"/>
      </a:lt2>
      <a:accent1>
        <a:srgbClr val="37474F"/>
      </a:accent1>
      <a:accent2>
        <a:srgbClr val="455A64"/>
      </a:accent2>
      <a:accent3>
        <a:srgbClr val="546E7A"/>
      </a:accent3>
      <a:accent4>
        <a:srgbClr val="607D8B"/>
      </a:accent4>
      <a:accent5>
        <a:srgbClr val="78909C"/>
      </a:accent5>
      <a:accent6>
        <a:srgbClr val="00E676"/>
      </a:accent6>
      <a:hlink>
        <a:srgbClr val="546E7A"/>
      </a:hlink>
      <a:folHlink>
        <a:srgbClr val="37474F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>
          <a:noFill/>
        </a:ln>
        <a:effectLst>
          <a:outerShdw blurRad="50800" dist="25400" dir="5400000" algn="t" rotWithShape="0">
            <a:prstClr val="black">
              <a:alpha val="30000"/>
            </a:prstClr>
          </a:outerShdw>
          <a:softEdge rad="0"/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asic with Circle">
  <a:themeElements>
    <a:clrScheme name="Custom 2">
      <a:dk1>
        <a:srgbClr val="000000"/>
      </a:dk1>
      <a:lt1>
        <a:srgbClr val="FFFFFF"/>
      </a:lt1>
      <a:dk2>
        <a:srgbClr val="263238"/>
      </a:dk2>
      <a:lt2>
        <a:srgbClr val="ECEFF1"/>
      </a:lt2>
      <a:accent1>
        <a:srgbClr val="37474F"/>
      </a:accent1>
      <a:accent2>
        <a:srgbClr val="455A64"/>
      </a:accent2>
      <a:accent3>
        <a:srgbClr val="546E7A"/>
      </a:accent3>
      <a:accent4>
        <a:srgbClr val="607D8B"/>
      </a:accent4>
      <a:accent5>
        <a:srgbClr val="78909C"/>
      </a:accent5>
      <a:accent6>
        <a:srgbClr val="00E676"/>
      </a:accent6>
      <a:hlink>
        <a:srgbClr val="546E7A"/>
      </a:hlink>
      <a:folHlink>
        <a:srgbClr val="37474F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Headerline">
  <a:themeElements>
    <a:clrScheme name="Custom 2">
      <a:dk1>
        <a:srgbClr val="000000"/>
      </a:dk1>
      <a:lt1>
        <a:srgbClr val="FFFFFF"/>
      </a:lt1>
      <a:dk2>
        <a:srgbClr val="263238"/>
      </a:dk2>
      <a:lt2>
        <a:srgbClr val="ECEFF1"/>
      </a:lt2>
      <a:accent1>
        <a:srgbClr val="37474F"/>
      </a:accent1>
      <a:accent2>
        <a:srgbClr val="455A64"/>
      </a:accent2>
      <a:accent3>
        <a:srgbClr val="546E7A"/>
      </a:accent3>
      <a:accent4>
        <a:srgbClr val="607D8B"/>
      </a:accent4>
      <a:accent5>
        <a:srgbClr val="78909C"/>
      </a:accent5>
      <a:accent6>
        <a:srgbClr val="00E676"/>
      </a:accent6>
      <a:hlink>
        <a:srgbClr val="546E7A"/>
      </a:hlink>
      <a:folHlink>
        <a:srgbClr val="37474F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>
          <a:noFill/>
        </a:ln>
        <a:effectLst>
          <a:outerShdw blurRad="50800" dist="25400" dir="5400000" algn="t" rotWithShape="0">
            <a:prstClr val="black">
              <a:alpha val="30000"/>
            </a:prstClr>
          </a:outerShdw>
          <a:softEdge rad="0"/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48122</TotalTime>
  <Words>506</Words>
  <Application>Microsoft Office PowerPoint</Application>
  <PresentationFormat>Widescreen</PresentationFormat>
  <Paragraphs>111</Paragraphs>
  <Slides>19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Arial</vt:lpstr>
      <vt:lpstr>Calibri</vt:lpstr>
      <vt:lpstr>Calibri Light</vt:lpstr>
      <vt:lpstr>Noto Sans</vt:lpstr>
      <vt:lpstr>Roboto Light</vt:lpstr>
      <vt:lpstr>Roboto Medium</vt:lpstr>
      <vt:lpstr>Roboto Thin</vt:lpstr>
      <vt:lpstr>Blank</vt:lpstr>
      <vt:lpstr>Basic with Circle</vt:lpstr>
      <vt:lpstr>Headerline</vt:lpstr>
      <vt:lpstr>PowerPoint Presentation</vt:lpstr>
      <vt:lpstr>Outline</vt:lpstr>
      <vt:lpstr>PowerPoint Presentation</vt:lpstr>
      <vt:lpstr>Benefits of a Smart Building Architecture</vt:lpstr>
      <vt:lpstr>Utilize Smart Building Benefits</vt:lpstr>
      <vt:lpstr>Smart Energy Management System </vt:lpstr>
      <vt:lpstr>PowerPoint Presentation</vt:lpstr>
      <vt:lpstr>Project Requirements</vt:lpstr>
      <vt:lpstr>Analysis of Requirements</vt:lpstr>
      <vt:lpstr>PowerPoint Presentation</vt:lpstr>
      <vt:lpstr>Project Schematic</vt:lpstr>
      <vt:lpstr>Software Architecture: Top Level</vt:lpstr>
      <vt:lpstr>Software Architecture: Send/Receive Data </vt:lpstr>
      <vt:lpstr>Software Architecture: ADC on the Pi</vt:lpstr>
      <vt:lpstr>PowerPoint Presentation</vt:lpstr>
      <vt:lpstr>Results Comparison</vt:lpstr>
      <vt:lpstr>PowerPoint Presentation</vt:lpstr>
      <vt:lpstr>Future Work and Conclusion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Ergün Kayis</dc:creator>
  <cp:lastModifiedBy>Eric Guidarelli</cp:lastModifiedBy>
  <cp:revision>681</cp:revision>
  <dcterms:created xsi:type="dcterms:W3CDTF">2015-05-30T00:46:15Z</dcterms:created>
  <dcterms:modified xsi:type="dcterms:W3CDTF">2015-12-17T22:48:25Z</dcterms:modified>
</cp:coreProperties>
</file>